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755" r:id="rId19"/>
  </p:sldMasterIdLst>
  <p:notesMasterIdLst>
    <p:notesMasterId r:id="rId47"/>
  </p:notesMasterIdLst>
  <p:handoutMasterIdLst>
    <p:handoutMasterId r:id="rId48"/>
  </p:handoutMasterIdLst>
  <p:sldIdLst>
    <p:sldId id="330" r:id="rId20"/>
    <p:sldId id="357" r:id="rId21"/>
    <p:sldId id="358" r:id="rId22"/>
    <p:sldId id="361" r:id="rId23"/>
    <p:sldId id="382" r:id="rId24"/>
    <p:sldId id="380" r:id="rId25"/>
    <p:sldId id="362" r:id="rId26"/>
    <p:sldId id="363" r:id="rId27"/>
    <p:sldId id="364" r:id="rId28"/>
    <p:sldId id="365" r:id="rId29"/>
    <p:sldId id="371" r:id="rId30"/>
    <p:sldId id="372" r:id="rId31"/>
    <p:sldId id="369" r:id="rId32"/>
    <p:sldId id="374" r:id="rId33"/>
    <p:sldId id="376" r:id="rId34"/>
    <p:sldId id="373" r:id="rId35"/>
    <p:sldId id="381" r:id="rId36"/>
    <p:sldId id="377" r:id="rId37"/>
    <p:sldId id="378" r:id="rId38"/>
    <p:sldId id="379" r:id="rId39"/>
    <p:sldId id="366" r:id="rId40"/>
    <p:sldId id="367" r:id="rId41"/>
    <p:sldId id="368" r:id="rId42"/>
    <p:sldId id="356" r:id="rId43"/>
    <p:sldId id="359" r:id="rId44"/>
    <p:sldId id="360" r:id="rId45"/>
    <p:sldId id="383" r:id="rId46"/>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A602"/>
    <a:srgbClr val="4787CE"/>
    <a:srgbClr val="2B6CC6"/>
    <a:srgbClr val="4C8DCF"/>
    <a:srgbClr val="2158B2"/>
    <a:srgbClr val="3072C8"/>
    <a:srgbClr val="2360BB"/>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9">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2H>
      <a:tcStyle>
        <a:tcBdr/>
      </a:tcStyle>
    </a:band2H>
    <a:band1V>
      <a:tcStyle>
        <a:tcBdr/>
        <a:fill>
          <a:solidFill>
            <a:schemeClr val="accent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1"/>
          </a:solidFill>
        </a:fill>
      </a:tcStyle>
    </a:firstRow>
    <a:neCell>
      <a:tcStyle>
        <a:tcBdr/>
      </a:tcStyle>
    </a:neCell>
    <a:nwCell>
      <a:tcStyle>
        <a:tcBdr/>
      </a:tcStyle>
    </a:nwCell>
  </a:tblStyle>
  <a:tblStyle styleId="{9DCAF9ED-07DC-4A11-8D7F-57B35C25682E}" styleName="Medium Style 10">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2H>
      <a:tcStyle>
        <a:tcBdr/>
      </a:tcStyle>
    </a:band2H>
    <a:band1V>
      <a:tcStyle>
        <a:tcBdr/>
        <a:fill>
          <a:solidFill>
            <a:schemeClr val="accent2">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2"/>
          </a:solidFill>
        </a:fill>
      </a:tcStyle>
    </a:firstRow>
    <a:neCell>
      <a:tcStyle>
        <a:tcBdr/>
      </a:tcStyle>
    </a:neCell>
    <a:nwCell>
      <a:tcStyle>
        <a:tcBdr/>
      </a:tcStyle>
    </a:nwCell>
  </a:tblStyle>
  <a:tblStyle styleId="{793D81CF-94F2-401A-BA57-92F5A7B2D0C5}" styleName="Medium Style 8">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2H>
      <a:tcStyle>
        <a:tcBdr/>
      </a:tcStyle>
    </a:band2H>
    <a:band1V>
      <a:tcStyle>
        <a:tcBdr/>
        <a:fill>
          <a:solidFill>
            <a:schemeClr val="dk1">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dk1"/>
          </a:solidFill>
        </a:fill>
      </a:tcStyle>
    </a:firstRow>
    <a:neCell>
      <a:tcStyle>
        <a:tcBdr/>
      </a:tcStyle>
    </a:neCell>
    <a:nwCell>
      <a:tcStyle>
        <a:tcBdr/>
      </a:tcStyle>
    </a:nwCell>
  </a:tblStyle>
  <a:tblStyle styleId="{5FD0F851-EC5A-4D38-B0AD-8093EC10F338}" styleName="Light Style 6">
    <a:wholeTbl>
      <a:tcTxStyle>
        <a:fontRef idx="minor">
          <a:scrgbClr r="0" g="0" b="0"/>
        </a:fontRef>
        <a:schemeClr val="accent5"/>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seCell>
      <a:tcStyle>
        <a:tcBdr/>
      </a:tcStyle>
    </a:seCell>
    <a:swCell>
      <a:tcStyle>
        <a:tcBdr/>
      </a:tcStyle>
    </a:swCell>
    <a:firstRow>
      <a:tcTxStyle b="on"/>
      <a:tcStyle>
        <a:tcBdr>
          <a:bottom>
            <a:ln w="12700" cmpd="sng">
              <a:solidFill>
                <a:schemeClr val="accent5"/>
              </a:solidFill>
            </a:ln>
          </a:bottom>
        </a:tcBdr>
        <a:fill>
          <a:noFill/>
        </a:fill>
      </a:tcStyle>
    </a:firstRow>
    <a:neCell>
      <a:tcStyle>
        <a:tcBdr/>
      </a:tcStyle>
    </a:neCell>
    <a:nwCell>
      <a:tcStyle>
        <a:tcBdr/>
      </a:tcStyle>
    </a:nwCell>
  </a:tblStyle>
  <a:tblStyle styleId="{1FECB4D8-DB02-4DC6-A0A2-4F2EBAE1DC90}" styleName="Medium Style 11">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2H>
      <a:tcStyle>
        <a:tcBdr/>
      </a:tcStyle>
    </a:band2H>
    <a:band1V>
      <a:tcStyle>
        <a:tcBdr/>
        <a:fill>
          <a:solidFill>
            <a:schemeClr val="accent3">
              <a:tint val="20000"/>
            </a:schemeClr>
          </a:solidFill>
        </a:fill>
      </a:tcStyle>
    </a:band1V>
    <a:band2V>
      <a:tcStyle>
        <a:tcBdr/>
      </a:tcStyle>
    </a:band2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seCell>
      <a:tcStyle>
        <a:tcBdr/>
      </a:tcStyle>
    </a:seCell>
    <a:swCell>
      <a:tcStyle>
        <a:tcBdr/>
      </a:tcStyle>
    </a:swCell>
    <a:firstRow>
      <a:tcTxStyle b="on">
        <a:fontRef idx="minor">
          <a:scrgbClr r="0" g="0" b="0"/>
        </a:fontRef>
        <a:schemeClr val="lt1"/>
      </a:tcTxStyle>
      <a:tcStyle>
        <a:tcBdr/>
        <a:fill>
          <a:solidFill>
            <a:schemeClr val="accent3"/>
          </a:solidFill>
        </a:fill>
      </a:tcStyle>
    </a:firstRow>
    <a:neCell>
      <a:tcStyle>
        <a:tcBdr/>
      </a:tcStyle>
    </a:neCell>
    <a:nwCell>
      <a:tcStyle>
        <a:tcBdr/>
      </a:tcStyle>
    </a:nwCell>
  </a:tblStyle>
  <a:tblStyle styleId="{3B4B98B0-60AC-42C2-AFA5-B58CD77FA1E5}" styleName="Light Style 2">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seCell>
      <a:tcStyle>
        <a:tcBdr/>
      </a:tcStyle>
    </a:seCell>
    <a:swCell>
      <a:tcStyle>
        <a:tcBdr/>
      </a:tcStyle>
    </a:swCell>
    <a:firstRow>
      <a:tcTxStyle b="on"/>
      <a:tcStyle>
        <a:tcBdr>
          <a:bottom>
            <a:ln w="12700" cmpd="sng">
              <a:solidFill>
                <a:schemeClr val="accent1"/>
              </a:solidFill>
            </a:ln>
          </a:bottom>
        </a:tcBdr>
        <a:fill>
          <a:noFill/>
        </a:fill>
      </a:tcStyle>
    </a:firstRow>
    <a:neCell>
      <a:tcStyle>
        <a:tcBdr/>
      </a:tcStyle>
    </a:neCell>
    <a:nwCell>
      <a:tcStyle>
        <a:tcBdr/>
      </a:tcStyle>
    </a:nwCell>
  </a:tblStyle>
  <a:tblStyle styleId="{0E3FDE45-AF77-4B5C-9715-49D594BDF05E}" styleName="Light Style 3">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tcStyle>
    </a:band2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seCell>
      <a:tcStyle>
        <a:tcBdr/>
      </a:tcStyle>
    </a:seCell>
    <a:swCell>
      <a:tcStyle>
        <a:tcBdr/>
      </a:tcStyle>
    </a:swCell>
    <a:firstRow>
      <a:tcTxStyle b="on"/>
      <a:tcStyle>
        <a:tcBdr>
          <a:bottom>
            <a:ln w="12700" cmpd="sng">
              <a:solidFill>
                <a:schemeClr val="accent2"/>
              </a:solidFill>
            </a:ln>
          </a:bottom>
        </a:tcBdr>
        <a:fill>
          <a:no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613" autoAdjust="0"/>
    <p:restoredTop sz="88056" autoAdjust="0"/>
  </p:normalViewPr>
  <p:slideViewPr>
    <p:cSldViewPr>
      <p:cViewPr varScale="1">
        <p:scale>
          <a:sx n="101" d="100"/>
          <a:sy n="101" d="100"/>
        </p:scale>
        <p:origin x="1536"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7.xml"/><Relationship Id="rId39"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presProps" Target="presProps.xml"/><Relationship Id="rId10" Type="http://schemas.openxmlformats.org/officeDocument/2006/relationships/customXml" Target="../customXml/item10.xml"/><Relationship Id="rId19" Type="http://schemas.openxmlformats.org/officeDocument/2006/relationships/slideMaster" Target="slideMasters/slideMaster1.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a:lstStyle/>
          <a:p>
            <a:fld id="{31555DB1-8736-42A3-B48D-2B08FB93332A}" type="datetimeFigureOut">
              <a:rPr lang="en-US" smtClean="0"/>
              <a:pPr/>
              <a:t>4/20/2017</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p>
            <a:fld id="{5400D380-E0D7-4EB1-B91E-BFCC7DA7F29D}" type="slidenum">
              <a:rPr lang="en-US" smtClean="0"/>
              <a:pPr/>
              <a:t>‹#›</a:t>
            </a:fld>
            <a:endParaRPr lang="en-US" dirty="0"/>
          </a:p>
        </p:txBody>
      </p:sp>
    </p:spTree>
    <p:extLst>
      <p:ext uri="{BB962C8B-B14F-4D97-AF65-F5344CB8AC3E}">
        <p14:creationId xmlns:p14="http://schemas.microsoft.com/office/powerpoint/2010/main" val="1725685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a:lstStyle/>
          <a:p>
            <a:fld id="{0BDB199F-A56C-4049-BA04-1447030960FF}" type="datetimeFigureOut">
              <a:rPr lang="en-US" smtClean="0"/>
              <a:pPr/>
              <a:t>4/20/2017</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p:cNvSpPr>
          <p:nvPr>
            <p:ph type="ftr" sz="quarter" idx="4"/>
          </p:nvPr>
        </p:nvSpPr>
        <p:spPr>
          <a:xfrm>
            <a:off x="0" y="8685213"/>
            <a:ext cx="2971800" cy="457200"/>
          </a:xfrm>
          <a:prstGeom prst="rect">
            <a:avLst/>
          </a:prstGeom>
        </p:spPr>
        <p:txBody>
          <a:bodyPr vert="horz"/>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p>
            <a:fld id="{B3A019F3-8596-4028-9847-CBD3A185B07A}" type="slidenum">
              <a:rPr lang="en-US" smtClean="0"/>
              <a:pPr/>
              <a:t>‹#›</a:t>
            </a:fld>
            <a:endParaRPr lang="en-US" dirty="0"/>
          </a:p>
        </p:txBody>
      </p:sp>
    </p:spTree>
    <p:extLst>
      <p:ext uri="{BB962C8B-B14F-4D97-AF65-F5344CB8AC3E}">
        <p14:creationId xmlns:p14="http://schemas.microsoft.com/office/powerpoint/2010/main" val="3399355871"/>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a:t>
            </a:fld>
            <a:endParaRPr lang="en-US" dirty="0"/>
          </a:p>
        </p:txBody>
      </p:sp>
    </p:spTree>
    <p:extLst>
      <p:ext uri="{BB962C8B-B14F-4D97-AF65-F5344CB8AC3E}">
        <p14:creationId xmlns:p14="http://schemas.microsoft.com/office/powerpoint/2010/main" val="13291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size – VM’s are huge – 2.4GB usually min VM</a:t>
            </a:r>
            <a:r>
              <a:rPr lang="en-US" baseline="0" dirty="0"/>
              <a:t> containers are ~multi GB</a:t>
            </a:r>
            <a:endParaRPr lang="en-US" dirty="0"/>
          </a:p>
          <a:p>
            <a:r>
              <a:rPr lang="en-US" dirty="0"/>
              <a:t>For .NET MVC deployment</a:t>
            </a:r>
            <a:r>
              <a:rPr lang="en-US" baseline="0" dirty="0"/>
              <a:t> – see later – 288MB – Docker containers ~hundred MB – easily 1/10 size</a:t>
            </a:r>
          </a:p>
          <a:p>
            <a:r>
              <a:rPr lang="en-US" baseline="0" dirty="0"/>
              <a:t>Better utilization of resources</a:t>
            </a:r>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13</a:t>
            </a:fld>
            <a:endParaRPr lang="en-US" dirty="0"/>
          </a:p>
        </p:txBody>
      </p:sp>
    </p:spTree>
    <p:extLst>
      <p:ext uri="{BB962C8B-B14F-4D97-AF65-F5344CB8AC3E}">
        <p14:creationId xmlns:p14="http://schemas.microsoft.com/office/powerpoint/2010/main" val="3775602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Container company NOTE:  ½ way through slide deck</a:t>
            </a:r>
          </a:p>
          <a:p>
            <a:endParaRPr lang="en-US" baseline="0" dirty="0"/>
          </a:p>
          <a:p>
            <a:r>
              <a:rPr lang="en-US" baseline="0" dirty="0"/>
              <a:t>Geometrically exponential growth</a:t>
            </a:r>
          </a:p>
          <a:p>
            <a:r>
              <a:rPr lang="en-US" baseline="0" dirty="0"/>
              <a:t>International growth</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14</a:t>
            </a:fld>
            <a:endParaRPr lang="en-US" dirty="0"/>
          </a:p>
        </p:txBody>
      </p:sp>
    </p:spTree>
    <p:extLst>
      <p:ext uri="{BB962C8B-B14F-4D97-AF65-F5344CB8AC3E}">
        <p14:creationId xmlns:p14="http://schemas.microsoft.com/office/powerpoint/2010/main" val="4270160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Solomon </a:t>
            </a:r>
            <a:r>
              <a:rPr lang="en-US" baseline="0" dirty="0" err="1"/>
              <a:t>Hykes</a:t>
            </a:r>
            <a:r>
              <a:rPr lang="en-US" baseline="0" dirty="0"/>
              <a:t> – founder of Docker – highlighting advances in </a:t>
            </a:r>
            <a:r>
              <a:rPr lang="en-US" baseline="0" dirty="0" err="1"/>
              <a:t>LInuxKit</a:t>
            </a:r>
            <a:r>
              <a:rPr lang="en-US" baseline="0" dirty="0"/>
              <a:t> – scaled down OS for containers</a:t>
            </a:r>
          </a:p>
          <a:p>
            <a:endParaRPr lang="en-US" baseline="0"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15</a:t>
            </a:fld>
            <a:endParaRPr lang="en-US" dirty="0"/>
          </a:p>
        </p:txBody>
      </p:sp>
    </p:spTree>
    <p:extLst>
      <p:ext uri="{BB962C8B-B14F-4D97-AF65-F5344CB8AC3E}">
        <p14:creationId xmlns:p14="http://schemas.microsoft.com/office/powerpoint/2010/main" val="2800563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always cross platform</a:t>
            </a:r>
          </a:p>
          <a:p>
            <a:r>
              <a:rPr lang="en-US" dirty="0"/>
              <a:t>Windows Server</a:t>
            </a:r>
            <a:r>
              <a:rPr lang="en-US" baseline="0" dirty="0"/>
              <a:t> 2016 native – bridge gap between IaaS – VM’s and PaaS – Azure hosted apps.</a:t>
            </a:r>
          </a:p>
          <a:p>
            <a:r>
              <a:rPr lang="en-US" baseline="0" dirty="0" err="1"/>
              <a:t>Caas</a:t>
            </a:r>
            <a:r>
              <a:rPr lang="en-US" baseline="0" dirty="0"/>
              <a:t> – Container as a service – lightweight scalable transports to host code</a:t>
            </a:r>
          </a:p>
          <a:p>
            <a:endParaRPr lang="en-US" baseline="0" dirty="0"/>
          </a:p>
          <a:p>
            <a:r>
              <a:rPr lang="en-US" baseline="0" dirty="0"/>
              <a:t>Question –how can I possibly take advantage of a Docker Swarm for offering to my </a:t>
            </a:r>
            <a:r>
              <a:rPr lang="en-US" baseline="0" dirty="0" err="1"/>
              <a:t>devs</a:t>
            </a:r>
            <a:r>
              <a:rPr lang="en-US" baseline="0" dirty="0"/>
              <a:t> for improved lifecycle?</a:t>
            </a:r>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16</a:t>
            </a:fld>
            <a:endParaRPr lang="en-US" dirty="0"/>
          </a:p>
        </p:txBody>
      </p:sp>
    </p:spTree>
    <p:extLst>
      <p:ext uri="{BB962C8B-B14F-4D97-AF65-F5344CB8AC3E}">
        <p14:creationId xmlns:p14="http://schemas.microsoft.com/office/powerpoint/2010/main" val="2510106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tools</a:t>
            </a:r>
            <a:r>
              <a:rPr lang="en-US" baseline="0" dirty="0"/>
              <a:t> both in cloud, in OS, and in dev tooling to support containers.</a:t>
            </a:r>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17</a:t>
            </a:fld>
            <a:endParaRPr lang="en-US" dirty="0"/>
          </a:p>
        </p:txBody>
      </p:sp>
    </p:spTree>
    <p:extLst>
      <p:ext uri="{BB962C8B-B14F-4D97-AF65-F5344CB8AC3E}">
        <p14:creationId xmlns:p14="http://schemas.microsoft.com/office/powerpoint/2010/main" val="1126351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Microsoft Development Tools </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18</a:t>
            </a:fld>
            <a:endParaRPr lang="en-US" dirty="0"/>
          </a:p>
        </p:txBody>
      </p:sp>
    </p:spTree>
    <p:extLst>
      <p:ext uri="{BB962C8B-B14F-4D97-AF65-F5344CB8AC3E}">
        <p14:creationId xmlns:p14="http://schemas.microsoft.com/office/powerpoint/2010/main" val="1020942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VS 2017 feature set launch includes direct support for this fast growing area of DevOps.</a:t>
            </a:r>
          </a:p>
          <a:p>
            <a:endParaRPr lang="en-US" baseline="0" dirty="0"/>
          </a:p>
          <a:p>
            <a:r>
              <a:rPr lang="en-US" baseline="0" dirty="0"/>
              <a:t>Quick personal lifecycle of developing a new Microservice in a containerized environment, then being able to publish directly to Azure to a hosted Docker image.</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19</a:t>
            </a:fld>
            <a:endParaRPr lang="en-US" dirty="0"/>
          </a:p>
        </p:txBody>
      </p:sp>
    </p:spTree>
    <p:extLst>
      <p:ext uri="{BB962C8B-B14F-4D97-AF65-F5344CB8AC3E}">
        <p14:creationId xmlns:p14="http://schemas.microsoft.com/office/powerpoint/2010/main" val="44653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Microsoft Development Tools </a:t>
            </a:r>
          </a:p>
        </p:txBody>
      </p:sp>
      <p:sp>
        <p:nvSpPr>
          <p:cNvPr id="4" name="Slide Number Placeholder 3"/>
          <p:cNvSpPr>
            <a:spLocks noGrp="1"/>
          </p:cNvSpPr>
          <p:nvPr>
            <p:ph type="sldNum" sz="quarter" idx="10"/>
          </p:nvPr>
        </p:nvSpPr>
        <p:spPr/>
        <p:txBody>
          <a:bodyPr/>
          <a:lstStyle/>
          <a:p>
            <a:fld id="{B3A019F3-8596-4028-9847-CBD3A185B07A}" type="slidenum">
              <a:rPr lang="en-US" smtClean="0"/>
              <a:pPr/>
              <a:t>20</a:t>
            </a:fld>
            <a:endParaRPr lang="en-US" dirty="0"/>
          </a:p>
        </p:txBody>
      </p:sp>
    </p:spTree>
    <p:extLst>
      <p:ext uri="{BB962C8B-B14F-4D97-AF65-F5344CB8AC3E}">
        <p14:creationId xmlns:p14="http://schemas.microsoft.com/office/powerpoint/2010/main" val="3429650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 – </a:t>
            </a:r>
            <a:r>
              <a:rPr lang="en-US" dirty="0" err="1"/>
              <a:t>DockerCon</a:t>
            </a:r>
            <a:r>
              <a:rPr lang="en-US" baseline="0" dirty="0"/>
              <a:t> last week – one of the keynotes – a success story was Visa – lead architect – journey into containers from a basic virtualized environment  NOTE:  monitor time here</a:t>
            </a:r>
          </a:p>
          <a:p>
            <a:endParaRPr lang="en-US" dirty="0"/>
          </a:p>
          <a:p>
            <a:r>
              <a:rPr lang="en-US" dirty="0"/>
              <a:t>Docker</a:t>
            </a:r>
            <a:r>
              <a:rPr lang="en-US" baseline="0" dirty="0"/>
              <a:t> Con 2017 Session – Visa Before</a:t>
            </a:r>
          </a:p>
          <a:p>
            <a:endParaRPr lang="en-US" baseline="0" dirty="0"/>
          </a:p>
          <a:p>
            <a:r>
              <a:rPr lang="en-US" baseline="0" dirty="0"/>
              <a:t>Migration from an IaaS virtualized infrastructure – his term “space division multiplexing”</a:t>
            </a:r>
          </a:p>
        </p:txBody>
      </p:sp>
      <p:sp>
        <p:nvSpPr>
          <p:cNvPr id="4" name="Slide Number Placeholder 3"/>
          <p:cNvSpPr>
            <a:spLocks noGrp="1"/>
          </p:cNvSpPr>
          <p:nvPr>
            <p:ph type="sldNum" sz="quarter" idx="10"/>
          </p:nvPr>
        </p:nvSpPr>
        <p:spPr/>
        <p:txBody>
          <a:bodyPr/>
          <a:lstStyle/>
          <a:p>
            <a:fld id="{B3A019F3-8596-4028-9847-CBD3A185B07A}" type="slidenum">
              <a:rPr lang="en-US" smtClean="0"/>
              <a:pPr/>
              <a:t>21</a:t>
            </a:fld>
            <a:endParaRPr lang="en-US" dirty="0"/>
          </a:p>
        </p:txBody>
      </p:sp>
    </p:spTree>
    <p:extLst>
      <p:ext uri="{BB962C8B-B14F-4D97-AF65-F5344CB8AC3E}">
        <p14:creationId xmlns:p14="http://schemas.microsoft.com/office/powerpoint/2010/main" val="1833017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a:t>
            </a:r>
            <a:r>
              <a:rPr lang="en-US" baseline="0" dirty="0"/>
              <a:t> Con 2017 Session – Visa Wasted Efficiency</a:t>
            </a:r>
          </a:p>
          <a:p>
            <a:endParaRPr lang="en-US" baseline="0" dirty="0"/>
          </a:p>
          <a:p>
            <a:r>
              <a:rPr lang="en-US" baseline="0" dirty="0"/>
              <a:t>Problems with “Space Division Multiplexing”</a:t>
            </a:r>
          </a:p>
        </p:txBody>
      </p:sp>
      <p:sp>
        <p:nvSpPr>
          <p:cNvPr id="4" name="Slide Number Placeholder 3"/>
          <p:cNvSpPr>
            <a:spLocks noGrp="1"/>
          </p:cNvSpPr>
          <p:nvPr>
            <p:ph type="sldNum" sz="quarter" idx="10"/>
          </p:nvPr>
        </p:nvSpPr>
        <p:spPr/>
        <p:txBody>
          <a:bodyPr/>
          <a:lstStyle/>
          <a:p>
            <a:fld id="{B3A019F3-8596-4028-9847-CBD3A185B07A}" type="slidenum">
              <a:rPr lang="en-US" smtClean="0"/>
              <a:pPr/>
              <a:t>22</a:t>
            </a:fld>
            <a:endParaRPr lang="en-US" dirty="0"/>
          </a:p>
        </p:txBody>
      </p:sp>
    </p:spTree>
    <p:extLst>
      <p:ext uri="{BB962C8B-B14F-4D97-AF65-F5344CB8AC3E}">
        <p14:creationId xmlns:p14="http://schemas.microsoft.com/office/powerpoint/2010/main" val="231579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large topics</a:t>
            </a:r>
            <a:r>
              <a:rPr lang="en-US" baseline="0" dirty="0"/>
              <a:t> – but both of these are mostly recent developments</a:t>
            </a:r>
          </a:p>
          <a:p>
            <a:endParaRPr lang="en-US" baseline="0" dirty="0"/>
          </a:p>
          <a:p>
            <a:r>
              <a:rPr lang="en-US" baseline="0" dirty="0"/>
              <a:t>Microservices – pattern – earliest time term used 2012</a:t>
            </a:r>
          </a:p>
          <a:p>
            <a:r>
              <a:rPr lang="en-US" baseline="0" dirty="0"/>
              <a:t>Docker – container advancement – 100M initial 2013 - &gt; 6B  today</a:t>
            </a:r>
          </a:p>
          <a:p>
            <a:endParaRPr lang="en-US" baseline="0" dirty="0"/>
          </a:p>
          <a:p>
            <a:r>
              <a:rPr lang="en-US" baseline="0" dirty="0"/>
              <a:t>Both entities have rapid amounts of growth in a short period of time</a:t>
            </a:r>
          </a:p>
          <a:p>
            <a:r>
              <a:rPr lang="en-US" baseline="0" dirty="0"/>
              <a:t>Can’t cover all of them in entirety – narrow down focus</a:t>
            </a:r>
          </a:p>
          <a:p>
            <a:endParaRPr lang="en-US" baseline="0" dirty="0"/>
          </a:p>
          <a:p>
            <a:r>
              <a:rPr lang="en-US" dirty="0"/>
              <a:t>PURPOSE:  Introduce</a:t>
            </a:r>
            <a:r>
              <a:rPr lang="en-US" baseline="0" dirty="0"/>
              <a:t> current hot topics of microservices and containers with Docker at forefront in the industry, show some of Microsoft’s tool advancements in the space , and break it down to point to actionable steps with real examples to help you start taking advantage of the advantages to the business these technologies represent.</a:t>
            </a:r>
          </a:p>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4</a:t>
            </a:fld>
            <a:endParaRPr lang="en-US" dirty="0"/>
          </a:p>
        </p:txBody>
      </p:sp>
    </p:spTree>
    <p:extLst>
      <p:ext uri="{BB962C8B-B14F-4D97-AF65-F5344CB8AC3E}">
        <p14:creationId xmlns:p14="http://schemas.microsoft.com/office/powerpoint/2010/main" val="3900101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a:t>
            </a:r>
            <a:r>
              <a:rPr lang="en-US" baseline="0" dirty="0"/>
              <a:t> Con 2017 Session – Visa After</a:t>
            </a:r>
          </a:p>
          <a:p>
            <a:endParaRPr lang="en-US" baseline="0" dirty="0"/>
          </a:p>
          <a:p>
            <a:r>
              <a:rPr lang="en-US" baseline="0" dirty="0"/>
              <a:t>DevOps – partnering of Infrastructure and </a:t>
            </a:r>
            <a:r>
              <a:rPr lang="en-US" baseline="0" dirty="0" err="1"/>
              <a:t>AppDev</a:t>
            </a:r>
            <a:r>
              <a:rPr lang="en-US" baseline="0" dirty="0"/>
              <a:t> teams</a:t>
            </a:r>
          </a:p>
          <a:p>
            <a:endParaRPr lang="en-US" baseline="0" dirty="0"/>
          </a:p>
          <a:p>
            <a:r>
              <a:rPr lang="en-US" baseline="0" dirty="0"/>
              <a:t>Parting Thought – DevOps can make a HUGE difference.</a:t>
            </a:r>
          </a:p>
        </p:txBody>
      </p:sp>
      <p:sp>
        <p:nvSpPr>
          <p:cNvPr id="4" name="Slide Number Placeholder 3"/>
          <p:cNvSpPr>
            <a:spLocks noGrp="1"/>
          </p:cNvSpPr>
          <p:nvPr>
            <p:ph type="sldNum" sz="quarter" idx="10"/>
          </p:nvPr>
        </p:nvSpPr>
        <p:spPr/>
        <p:txBody>
          <a:bodyPr/>
          <a:lstStyle/>
          <a:p>
            <a:fld id="{B3A019F3-8596-4028-9847-CBD3A185B07A}" type="slidenum">
              <a:rPr lang="en-US" smtClean="0"/>
              <a:pPr/>
              <a:t>23</a:t>
            </a:fld>
            <a:endParaRPr lang="en-US" dirty="0"/>
          </a:p>
        </p:txBody>
      </p:sp>
    </p:spTree>
    <p:extLst>
      <p:ext uri="{BB962C8B-B14F-4D97-AF65-F5344CB8AC3E}">
        <p14:creationId xmlns:p14="http://schemas.microsoft.com/office/powerpoint/2010/main" val="397279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Example of Microservices diagram – newer approach</a:t>
            </a:r>
          </a:p>
          <a:p>
            <a:endParaRPr lang="en-US" baseline="0" dirty="0"/>
          </a:p>
          <a:p>
            <a:r>
              <a:rPr lang="en-US" baseline="0" dirty="0"/>
              <a:t>Large monolithic apps are being replaced with individual service components </a:t>
            </a:r>
          </a:p>
        </p:txBody>
      </p:sp>
      <p:sp>
        <p:nvSpPr>
          <p:cNvPr id="4" name="Slide Number Placeholder 3"/>
          <p:cNvSpPr>
            <a:spLocks noGrp="1"/>
          </p:cNvSpPr>
          <p:nvPr>
            <p:ph type="sldNum" sz="quarter" idx="10"/>
          </p:nvPr>
        </p:nvSpPr>
        <p:spPr/>
        <p:txBody>
          <a:bodyPr/>
          <a:lstStyle/>
          <a:p>
            <a:fld id="{B3A019F3-8596-4028-9847-CBD3A185B07A}" type="slidenum">
              <a:rPr lang="en-US" smtClean="0"/>
              <a:pPr/>
              <a:t>6</a:t>
            </a:fld>
            <a:endParaRPr lang="en-US" dirty="0"/>
          </a:p>
        </p:txBody>
      </p:sp>
    </p:spTree>
    <p:extLst>
      <p:ext uri="{BB962C8B-B14F-4D97-AF65-F5344CB8AC3E}">
        <p14:creationId xmlns:p14="http://schemas.microsoft.com/office/powerpoint/2010/main" val="700732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Narrowing down topic</a:t>
            </a:r>
          </a:p>
          <a:p>
            <a:r>
              <a:rPr lang="en-US" dirty="0"/>
              <a:t>2 approaches to Microservice development with an Azure cloud focus</a:t>
            </a:r>
          </a:p>
          <a:p>
            <a:r>
              <a:rPr lang="en-US" dirty="0"/>
              <a:t>NOTE:  Not going to define the very broad topic of Microservices here</a:t>
            </a:r>
            <a:r>
              <a:rPr lang="en-US" baseline="0" dirty="0"/>
              <a:t> but a brief intro.  Want to get to specifics of how with demos and takeaway code</a:t>
            </a:r>
            <a:endParaRPr lang="en-US" dirty="0"/>
          </a:p>
          <a:p>
            <a:endParaRPr lang="en-US" dirty="0"/>
          </a:p>
          <a:p>
            <a:r>
              <a:rPr lang="en-US" dirty="0"/>
              <a:t>.NET</a:t>
            </a:r>
            <a:r>
              <a:rPr lang="en-US" baseline="0" dirty="0"/>
              <a:t> developer – since 2000 – look briefly where we have come and future with containers</a:t>
            </a:r>
          </a:p>
          <a:p>
            <a:r>
              <a:rPr lang="en-US" baseline="0" dirty="0"/>
              <a:t>Front-end development is taking root with exponential use of smaller form factor devices</a:t>
            </a:r>
          </a:p>
          <a:p>
            <a:r>
              <a:rPr lang="en-US" baseline="0" dirty="0"/>
              <a:t>Node approach with </a:t>
            </a:r>
            <a:r>
              <a:rPr lang="en-US" baseline="0" dirty="0" err="1"/>
              <a:t>ECMAscript</a:t>
            </a:r>
            <a:r>
              <a:rPr lang="en-US" baseline="0" dirty="0"/>
              <a:t> frameworks – Angular, React, Knockout, Aurelia – some MVVM pattern, other patterns</a:t>
            </a:r>
          </a:p>
          <a:p>
            <a:endParaRPr lang="en-US" baseline="0" dirty="0"/>
          </a:p>
          <a:p>
            <a:r>
              <a:rPr lang="en-US" baseline="0" dirty="0" err="1"/>
              <a:t>TypeScript</a:t>
            </a:r>
            <a:r>
              <a:rPr lang="en-US" baseline="0" dirty="0"/>
              <a:t> – Enterprise enabling open source</a:t>
            </a:r>
          </a:p>
          <a:p>
            <a:endParaRPr lang="en-US" baseline="0" dirty="0"/>
          </a:p>
          <a:p>
            <a:r>
              <a:rPr lang="en-US" baseline="0" dirty="0"/>
              <a:t>NoSQL – MongoDB – Azure – </a:t>
            </a:r>
            <a:r>
              <a:rPr lang="en-US" baseline="0" dirty="0" err="1"/>
              <a:t>DocumentDB</a:t>
            </a:r>
            <a:r>
              <a:rPr lang="en-US" baseline="0" dirty="0"/>
              <a:t> with MongoDB API offerings</a:t>
            </a:r>
          </a:p>
          <a:p>
            <a:endParaRPr lang="en-US" baseline="0"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7</a:t>
            </a:fld>
            <a:endParaRPr lang="en-US" dirty="0"/>
          </a:p>
        </p:txBody>
      </p:sp>
    </p:spTree>
    <p:extLst>
      <p:ext uri="{BB962C8B-B14F-4D97-AF65-F5344CB8AC3E}">
        <p14:creationId xmlns:p14="http://schemas.microsoft.com/office/powerpoint/2010/main" val="881753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a:t>
            </a:r>
            <a:r>
              <a:rPr lang="en-US" baseline="0" dirty="0"/>
              <a:t> Con 2017 this last week – huge advancements</a:t>
            </a:r>
          </a:p>
          <a:p>
            <a:r>
              <a:rPr lang="en-US" baseline="0" dirty="0" err="1"/>
              <a:t>SwarmKit</a:t>
            </a:r>
            <a:r>
              <a:rPr lang="en-US" baseline="0" dirty="0"/>
              <a:t> – orchestrator tooling – security and deployment of </a:t>
            </a:r>
            <a:r>
              <a:rPr lang="en-US" baseline="0" dirty="0" err="1"/>
              <a:t>docker</a:t>
            </a:r>
            <a:r>
              <a:rPr lang="en-US" baseline="0" dirty="0"/>
              <a:t> containers</a:t>
            </a:r>
          </a:p>
          <a:p>
            <a:r>
              <a:rPr lang="en-US" baseline="0" dirty="0" err="1"/>
              <a:t>linuxKit</a:t>
            </a:r>
            <a:r>
              <a:rPr lang="en-US" baseline="0" dirty="0"/>
              <a:t> – pared down optimized container that can be used on all OS – mac, Windows, Linux</a:t>
            </a:r>
          </a:p>
          <a:p>
            <a:r>
              <a:rPr lang="en-US" baseline="0" dirty="0" err="1"/>
              <a:t>InfraKit</a:t>
            </a:r>
            <a:r>
              <a:rPr lang="en-US" baseline="0" dirty="0"/>
              <a:t> and </a:t>
            </a:r>
            <a:r>
              <a:rPr lang="en-US" baseline="0" dirty="0" err="1"/>
              <a:t>containerD</a:t>
            </a:r>
            <a:r>
              <a:rPr lang="en-US" baseline="0" dirty="0"/>
              <a:t> </a:t>
            </a:r>
          </a:p>
          <a:p>
            <a:endParaRPr lang="en-US" dirty="0"/>
          </a:p>
          <a:p>
            <a:r>
              <a:rPr lang="en-US" dirty="0"/>
              <a:t>Moby Kit – open source – mobyproject.org</a:t>
            </a:r>
          </a:p>
          <a:p>
            <a:r>
              <a:rPr lang="en-US" dirty="0"/>
              <a:t>Common orchestrator</a:t>
            </a:r>
            <a:r>
              <a:rPr lang="en-US" baseline="0" dirty="0"/>
              <a:t> future</a:t>
            </a:r>
          </a:p>
          <a:p>
            <a:endParaRPr lang="en-US" baseline="0" dirty="0"/>
          </a:p>
          <a:p>
            <a:r>
              <a:rPr lang="en-US" baseline="0" dirty="0"/>
              <a:t>Containers in general – Kubernetes – open source containers – MS acquisition last week – </a:t>
            </a:r>
            <a:r>
              <a:rPr lang="en-US" baseline="0" dirty="0" err="1"/>
              <a:t>Deis</a:t>
            </a:r>
            <a:r>
              <a:rPr lang="en-US" baseline="0" dirty="0"/>
              <a:t> orchestrator tooling for </a:t>
            </a:r>
            <a:r>
              <a:rPr lang="en-US" baseline="0" dirty="0" err="1"/>
              <a:t>kubernetes</a:t>
            </a:r>
            <a:r>
              <a:rPr lang="en-US" baseline="0" dirty="0"/>
              <a:t> containers</a:t>
            </a:r>
          </a:p>
          <a:p>
            <a:endParaRPr lang="en-US" baseline="0" dirty="0"/>
          </a:p>
          <a:p>
            <a:r>
              <a:rPr lang="en-US" baseline="0" dirty="0"/>
              <a:t>Spend some time especially in demos highlighting Visual Studio 2017 Release and support for Docker.  Visual Code support also for Docker.</a:t>
            </a:r>
          </a:p>
          <a:p>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8</a:t>
            </a:fld>
            <a:endParaRPr lang="en-US" dirty="0"/>
          </a:p>
        </p:txBody>
      </p:sp>
    </p:spTree>
    <p:extLst>
      <p:ext uri="{BB962C8B-B14F-4D97-AF65-F5344CB8AC3E}">
        <p14:creationId xmlns:p14="http://schemas.microsoft.com/office/powerpoint/2010/main" val="233877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Microsoft Development Tools – NOTE:  long slide</a:t>
            </a:r>
          </a:p>
        </p:txBody>
      </p:sp>
      <p:sp>
        <p:nvSpPr>
          <p:cNvPr id="4" name="Slide Number Placeholder 3"/>
          <p:cNvSpPr>
            <a:spLocks noGrp="1"/>
          </p:cNvSpPr>
          <p:nvPr>
            <p:ph type="sldNum" sz="quarter" idx="10"/>
          </p:nvPr>
        </p:nvSpPr>
        <p:spPr/>
        <p:txBody>
          <a:bodyPr/>
          <a:lstStyle/>
          <a:p>
            <a:fld id="{B3A019F3-8596-4028-9847-CBD3A185B07A}" type="slidenum">
              <a:rPr lang="en-US" smtClean="0"/>
              <a:pPr/>
              <a:t>9</a:t>
            </a:fld>
            <a:endParaRPr lang="en-US" dirty="0"/>
          </a:p>
        </p:txBody>
      </p:sp>
    </p:spTree>
    <p:extLst>
      <p:ext uri="{BB962C8B-B14F-4D97-AF65-F5344CB8AC3E}">
        <p14:creationId xmlns:p14="http://schemas.microsoft.com/office/powerpoint/2010/main" val="348174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 size – VM’s are huge – 2.4GB usually min VM</a:t>
            </a:r>
            <a:r>
              <a:rPr lang="en-US" baseline="0" dirty="0"/>
              <a:t> containers are ~multi GB</a:t>
            </a:r>
            <a:endParaRPr lang="en-US" dirty="0"/>
          </a:p>
          <a:p>
            <a:r>
              <a:rPr lang="en-US" dirty="0"/>
              <a:t>For .NET MVC deployment</a:t>
            </a:r>
            <a:r>
              <a:rPr lang="en-US" baseline="0" dirty="0"/>
              <a:t> – see later – 288MB – Docker containers ~hundred MB – easily 1/10 size</a:t>
            </a:r>
          </a:p>
          <a:p>
            <a:r>
              <a:rPr lang="en-US" baseline="0" dirty="0"/>
              <a:t>Better utilization of resources</a:t>
            </a:r>
            <a:endParaRPr lang="en-US" dirty="0"/>
          </a:p>
        </p:txBody>
      </p:sp>
      <p:sp>
        <p:nvSpPr>
          <p:cNvPr id="4" name="Slide Number Placeholder 3"/>
          <p:cNvSpPr>
            <a:spLocks noGrp="1"/>
          </p:cNvSpPr>
          <p:nvPr>
            <p:ph type="sldNum" sz="quarter" idx="10"/>
          </p:nvPr>
        </p:nvSpPr>
        <p:spPr/>
        <p:txBody>
          <a:bodyPr/>
          <a:lstStyle/>
          <a:p>
            <a:fld id="{B3A019F3-8596-4028-9847-CBD3A185B07A}" type="slidenum">
              <a:rPr lang="en-US" smtClean="0"/>
              <a:pPr/>
              <a:t>10</a:t>
            </a:fld>
            <a:endParaRPr lang="en-US" dirty="0"/>
          </a:p>
        </p:txBody>
      </p:sp>
    </p:spTree>
    <p:extLst>
      <p:ext uri="{BB962C8B-B14F-4D97-AF65-F5344CB8AC3E}">
        <p14:creationId xmlns:p14="http://schemas.microsoft.com/office/powerpoint/2010/main" val="339488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Microsoft Development Tools </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11</a:t>
            </a:fld>
            <a:endParaRPr lang="en-US" dirty="0"/>
          </a:p>
        </p:txBody>
      </p:sp>
    </p:spTree>
    <p:extLst>
      <p:ext uri="{BB962C8B-B14F-4D97-AF65-F5344CB8AC3E}">
        <p14:creationId xmlns:p14="http://schemas.microsoft.com/office/powerpoint/2010/main" val="2906611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Microsoft Development Tools </a:t>
            </a:r>
          </a:p>
        </p:txBody>
      </p:sp>
      <p:sp>
        <p:nvSpPr>
          <p:cNvPr id="4" name="Slide Number Placeholder 3"/>
          <p:cNvSpPr>
            <a:spLocks noGrp="1"/>
          </p:cNvSpPr>
          <p:nvPr>
            <p:ph type="sldNum" sz="quarter" idx="10"/>
          </p:nvPr>
        </p:nvSpPr>
        <p:spPr/>
        <p:txBody>
          <a:bodyPr/>
          <a:lstStyle/>
          <a:p>
            <a:fld id="{B3A019F3-8596-4028-9847-CBD3A185B07A}" type="slidenum">
              <a:rPr lang="en-US" smtClean="0"/>
              <a:pPr/>
              <a:t>12</a:t>
            </a:fld>
            <a:endParaRPr lang="en-US" dirty="0"/>
          </a:p>
        </p:txBody>
      </p:sp>
    </p:spTree>
    <p:extLst>
      <p:ext uri="{BB962C8B-B14F-4D97-AF65-F5344CB8AC3E}">
        <p14:creationId xmlns:p14="http://schemas.microsoft.com/office/powerpoint/2010/main" val="1321458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8441" y="6084735"/>
            <a:ext cx="1503589" cy="669465"/>
          </a:xfrm>
          <a:prstGeom prst="rect">
            <a:avLst/>
          </a:prstGeom>
        </p:spPr>
      </p:pic>
      <p:sp>
        <p:nvSpPr>
          <p:cNvPr id="11" name="Rectangle 10"/>
          <p:cNvSpPr/>
          <p:nvPr userDrawn="1"/>
        </p:nvSpPr>
        <p:spPr>
          <a:xfrm>
            <a:off x="2359152" y="6044184"/>
            <a:ext cx="6784848" cy="713232"/>
          </a:xfrm>
          <a:prstGeom prst="rect">
            <a:avLst/>
          </a:prstGeom>
          <a:solidFill>
            <a:srgbClr val="2B6CC6"/>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2362200" y="4800600"/>
            <a:ext cx="6629400" cy="1066800"/>
          </a:xfrm>
          <a:solidFill>
            <a:srgbClr val="2B6CC6"/>
          </a:solidFill>
        </p:spPr>
        <p:txBody>
          <a:bodyPr anchor="b">
            <a:normAutofit/>
          </a:bodyPr>
          <a:lstStyle>
            <a:lvl1pPr>
              <a:defRPr sz="4000" cap="all" baseline="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gn="r"/>
            <a:fld id="{C15BC7A5-EAE7-4585-9717-D24D7F8FCB6F}" type="datetime1">
              <a:rPr lang="en-US" smtClean="0"/>
              <a:t>4/20/2017</a:t>
            </a:fld>
            <a:endParaRPr lang="en-US" sz="1000" dirty="0">
              <a:solidFill>
                <a:schemeClr val="tx1">
                  <a:tint val="65000"/>
                </a:schemeClr>
              </a:solidFill>
            </a:endParaRPr>
          </a:p>
        </p:txBody>
      </p:sp>
      <p:sp>
        <p:nvSpPr>
          <p:cNvPr id="6" name="Slide Number Placeholder 5"/>
          <p:cNvSpPr>
            <a:spLocks noGrp="1"/>
          </p:cNvSpPr>
          <p:nvPr>
            <p:ph type="sldNum" sz="quarter" idx="12"/>
          </p:nvPr>
        </p:nvSpPr>
        <p:spPr/>
        <p:txBody>
          <a:bodyPr/>
          <a:lstStyle/>
          <a:p>
            <a:pPr algn="r"/>
            <a:fld id="{256D3EEF-DE4E-429D-8EC4-DDC531AFF587}" type="slidenum">
              <a:rPr lang="en-US" sz="1000" smtClean="0"/>
              <a:pPr algn="r"/>
              <a:t>‹#›</a:t>
            </a:fld>
            <a:endParaRPr lang="en-US" sz="10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pPr algn="r"/>
            <a:fld id="{886224BC-2A4F-4412-B6B9-A07E80887769}" type="datetime1">
              <a:rPr lang="en-US" smtClean="0"/>
              <a:t>4/20/2017</a:t>
            </a:fld>
            <a:endParaRPr lang="en-US" sz="1000" dirty="0">
              <a:solidFill>
                <a:schemeClr val="tx1">
                  <a:tint val="65000"/>
                </a:schemeClr>
              </a:solidFill>
            </a:endParaRP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Slide Number Placeholder 5"/>
          <p:cNvSpPr>
            <a:spLocks noGrp="1"/>
          </p:cNvSpPr>
          <p:nvPr>
            <p:ph type="sldNum" sz="quarter" idx="12"/>
          </p:nvPr>
        </p:nvSpPr>
        <p:spPr>
          <a:xfrm rot="5400000">
            <a:off x="5989638" y="144462"/>
            <a:ext cx="533400" cy="244476"/>
          </a:xfrm>
        </p:spPr>
        <p:txBody>
          <a:bodyPr/>
          <a:lstStyle/>
          <a:p>
            <a:pPr algn="r"/>
            <a:fld id="{256D3EEF-DE4E-429D-8EC4-DDC531AFF587}" type="slidenum">
              <a:rPr lang="en-US" sz="1000" smtClean="0"/>
              <a:pPr algn="r"/>
              <a:t>‹#›</a:t>
            </a:fld>
            <a:endParaRPr lang="en-US" sz="1000"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lgn="r"/>
            <a:fld id="{6374A4E2-97A5-4462-AF22-F81CB2314A71}" type="datetime1">
              <a:rPr lang="en-US" smtClean="0"/>
              <a:t>4/20/2017</a:t>
            </a:fld>
            <a:endParaRPr lang="en-US" sz="1000" dirty="0">
              <a:solidFill>
                <a:schemeClr val="tx1">
                  <a:tint val="65000"/>
                </a:schemeClr>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lgn="r"/>
            <a:fld id="{256D3EEF-DE4E-429D-8EC4-DDC531AFF587}" type="slidenum">
              <a:rPr lang="en-US" sz="1000" smtClean="0"/>
              <a:pPr algn="r"/>
              <a:t>‹#›</a:t>
            </a:fld>
            <a:endParaRPr lang="en-US" sz="1000"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dirty="0"/>
              <a:t>Click to edit Master title style</a:t>
            </a:r>
          </a:p>
        </p:txBody>
      </p:sp>
      <p:sp>
        <p:nvSpPr>
          <p:cNvPr id="12" name="Date Placeholder 11"/>
          <p:cNvSpPr>
            <a:spLocks noGrp="1"/>
          </p:cNvSpPr>
          <p:nvPr>
            <p:ph type="dt" sz="half" idx="10"/>
          </p:nvPr>
        </p:nvSpPr>
        <p:spPr/>
        <p:txBody>
          <a:bodyPr/>
          <a:lstStyle/>
          <a:p>
            <a:pPr algn="r"/>
            <a:fld id="{6CEDDAFA-D56B-4646-B6C2-4674342C2B2D}" type="datetime1">
              <a:rPr lang="en-US" smtClean="0"/>
              <a:t>4/20/2017</a:t>
            </a:fld>
            <a:endParaRPr lang="en-US" sz="1000" dirty="0">
              <a:solidFill>
                <a:schemeClr val="tx1">
                  <a:tint val="65000"/>
                </a:schemeClr>
              </a:solidFill>
            </a:endParaRP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r"/>
            <a:fld id="{256D3EEF-DE4E-429D-8EC4-DDC531AFF587}" type="slidenum">
              <a:rPr lang="en-US" sz="1000" smtClean="0"/>
              <a:pPr algn="r"/>
              <a:t>‹#›</a:t>
            </a:fld>
            <a:endParaRPr lang="en-US" sz="10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8" name="Date Placeholder 7"/>
          <p:cNvSpPr>
            <a:spLocks noGrp="1"/>
          </p:cNvSpPr>
          <p:nvPr>
            <p:ph type="dt" sz="half" idx="15"/>
          </p:nvPr>
        </p:nvSpPr>
        <p:spPr/>
        <p:txBody>
          <a:bodyPr rtlCol="0"/>
          <a:lstStyle/>
          <a:p>
            <a:pPr algn="r"/>
            <a:fld id="{FB666433-4F73-4ED6-9908-1675813633F9}" type="datetime1">
              <a:rPr lang="en-US" smtClean="0"/>
              <a:t>4/20/2017</a:t>
            </a:fld>
            <a:endParaRPr lang="en-US" sz="1000" dirty="0">
              <a:solidFill>
                <a:schemeClr val="tx1">
                  <a:tint val="65000"/>
                </a:schemeClr>
              </a:solidFill>
            </a:endParaRPr>
          </a:p>
        </p:txBody>
      </p:sp>
      <p:sp>
        <p:nvSpPr>
          <p:cNvPr id="10" name="Slide Number Placeholder 9"/>
          <p:cNvSpPr>
            <a:spLocks noGrp="1"/>
          </p:cNvSpPr>
          <p:nvPr>
            <p:ph type="sldNum" sz="quarter" idx="16"/>
          </p:nvPr>
        </p:nvSpPr>
        <p:spPr/>
        <p:txBody>
          <a:bodyPr rtlCol="0"/>
          <a:lstStyle/>
          <a:p>
            <a:pPr algn="r"/>
            <a:fld id="{256D3EEF-DE4E-429D-8EC4-DDC531AFF587}" type="slidenum">
              <a:rPr lang="en-US" sz="1000" smtClean="0"/>
              <a:pPr algn="r"/>
              <a:t>‹#›</a:t>
            </a:fld>
            <a:endParaRPr lang="en-US" sz="10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dirty="0"/>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Date Placeholder 9"/>
          <p:cNvSpPr>
            <a:spLocks noGrp="1"/>
          </p:cNvSpPr>
          <p:nvPr>
            <p:ph type="dt" sz="half" idx="15"/>
          </p:nvPr>
        </p:nvSpPr>
        <p:spPr/>
        <p:txBody>
          <a:bodyPr rtlCol="0"/>
          <a:lstStyle/>
          <a:p>
            <a:pPr algn="r"/>
            <a:fld id="{4F8071EC-6DCF-43D9-B60D-BCF275F7F303}" type="datetime1">
              <a:rPr lang="en-US" smtClean="0"/>
              <a:t>4/20/2017</a:t>
            </a:fld>
            <a:endParaRPr lang="en-US" sz="1000" dirty="0">
              <a:solidFill>
                <a:schemeClr val="tx1">
                  <a:tint val="65000"/>
                </a:schemeClr>
              </a:solidFill>
            </a:endParaRPr>
          </a:p>
        </p:txBody>
      </p:sp>
      <p:sp>
        <p:nvSpPr>
          <p:cNvPr id="12" name="Slide Number Placeholder 11"/>
          <p:cNvSpPr>
            <a:spLocks noGrp="1"/>
          </p:cNvSpPr>
          <p:nvPr>
            <p:ph type="sldNum" sz="quarter" idx="16"/>
          </p:nvPr>
        </p:nvSpPr>
        <p:spPr/>
        <p:txBody>
          <a:bodyPr rtlCol="0"/>
          <a:lstStyle/>
          <a:p>
            <a:pPr algn="r"/>
            <a:fld id="{256D3EEF-DE4E-429D-8EC4-DDC531AFF587}" type="slidenum">
              <a:rPr lang="en-US" sz="1000" smtClean="0"/>
              <a:pPr algn="r"/>
              <a:t>‹#›</a:t>
            </a:fld>
            <a:endParaRPr lang="en-US" sz="1000"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lgn="r"/>
            <a:fld id="{822ED190-B6CF-472E-A842-712933978272}" type="datetime1">
              <a:rPr lang="en-US" smtClean="0"/>
              <a:t>4/20/2017</a:t>
            </a:fld>
            <a:endParaRPr lang="en-US" sz="1000" dirty="0">
              <a:solidFill>
                <a:schemeClr val="tx1">
                  <a:tint val="65000"/>
                </a:schemeClr>
              </a:solidFill>
            </a:endParaRPr>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lgn="r"/>
            <a:fld id="{256D3EEF-DE4E-429D-8EC4-DDC531AFF587}" type="slidenum">
              <a:rPr lang="en-US" sz="1000" smtClean="0"/>
              <a:pPr algn="r"/>
              <a:t>‹#›</a:t>
            </a:fld>
            <a:endParaRPr lang="en-US" sz="10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C5C25BC6-3902-4F0B-B024-DA4106EE7752}" type="datetime1">
              <a:rPr lang="en-US" smtClean="0"/>
              <a:t>4/20/2017</a:t>
            </a:fld>
            <a:endParaRPr lang="en-US" sz="1000" dirty="0">
              <a:solidFill>
                <a:schemeClr val="tx1">
                  <a:tint val="65000"/>
                </a:schemeClr>
              </a:solidFill>
            </a:endParaRP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lgn="r"/>
            <a:fld id="{256D3EEF-DE4E-429D-8EC4-DDC531AFF587}" type="slidenum">
              <a:rPr lang="en-US" sz="1000" smtClean="0"/>
              <a:pPr algn="r"/>
              <a:t>‹#›</a:t>
            </a:fld>
            <a:endParaRPr lang="en-US" sz="1000"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pPr algn="r"/>
            <a:fld id="{5BF3B3D2-ACB0-4A8D-B23C-84F41535B210}" type="datetime1">
              <a:rPr lang="en-US" smtClean="0"/>
              <a:t>4/20/2017</a:t>
            </a:fld>
            <a:endParaRPr lang="en-US" sz="1000" dirty="0">
              <a:solidFill>
                <a:schemeClr val="tx1">
                  <a:tint val="65000"/>
                </a:schemeClr>
              </a:solidFill>
            </a:endParaRPr>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lgn="r"/>
            <a:fld id="{256D3EEF-DE4E-429D-8EC4-DDC531AFF587}" type="slidenum">
              <a:rPr lang="en-US" sz="1000" smtClean="0"/>
              <a:pPr algn="r"/>
              <a:t>‹#›</a:t>
            </a:fld>
            <a:endParaRPr lang="en-US" sz="1000" dirty="0"/>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Date Placeholder 11"/>
          <p:cNvSpPr>
            <a:spLocks noGrp="1"/>
          </p:cNvSpPr>
          <p:nvPr>
            <p:ph type="dt" sz="half" idx="10"/>
          </p:nvPr>
        </p:nvSpPr>
        <p:spPr>
          <a:xfrm>
            <a:off x="6248400" y="6248400"/>
            <a:ext cx="2667000" cy="365125"/>
          </a:xfrm>
        </p:spPr>
        <p:txBody>
          <a:bodyPr rtlCol="0"/>
          <a:lstStyle/>
          <a:p>
            <a:pPr algn="r"/>
            <a:fld id="{3E8AB721-0782-4FD1-8717-BF01A1A9640B}" type="datetime1">
              <a:rPr lang="en-US" smtClean="0"/>
              <a:t>4/20/2017</a:t>
            </a:fld>
            <a:endParaRPr lang="en-US" sz="1000" dirty="0">
              <a:solidFill>
                <a:schemeClr val="tx1">
                  <a:tint val="65000"/>
                </a:schemeClr>
              </a:solidFill>
            </a:endParaRP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r"/>
            <a:fld id="{256D3EEF-DE4E-429D-8EC4-DDC531AFF587}" type="slidenum">
              <a:rPr lang="en-US" sz="1000" smtClean="0"/>
              <a:pPr algn="r"/>
              <a:t>‹#›</a:t>
            </a:fld>
            <a:endParaRPr lang="en-US" sz="1000"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dirty="0"/>
              <a:t>Click icon to add picture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dirty="0"/>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lgn="r"/>
            <a:fld id="{7C0D7150-A67C-4CBB-B78B-C0A61A8D8282}" type="datetime1">
              <a:rPr lang="en-US" smtClean="0"/>
              <a:t>4/20/2017</a:t>
            </a:fld>
            <a:endParaRPr lang="en-US" sz="1000" dirty="0">
              <a:solidFill>
                <a:schemeClr val="tx1">
                  <a:tint val="65000"/>
                </a:schemeClr>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r"/>
            <a:fld id="{256D3EEF-DE4E-429D-8EC4-DDC531AFF587}" type="slidenum">
              <a:rPr lang="en-US" sz="1000" smtClean="0"/>
              <a:pPr algn="r"/>
              <a:t>‹#›</a:t>
            </a:fld>
            <a:endParaRPr lang="en-US" sz="1000" dirty="0"/>
          </a:p>
        </p:txBody>
      </p:sp>
      <p:sp>
        <p:nvSpPr>
          <p:cNvPr id="11" name="Footer Placeholder 2"/>
          <p:cNvSpPr>
            <a:spLocks noGrp="1"/>
          </p:cNvSpPr>
          <p:nvPr>
            <p:ph type="ftr" sz="quarter" idx="3"/>
          </p:nvPr>
        </p:nvSpPr>
        <p:spPr>
          <a:xfrm>
            <a:off x="0" y="6705600"/>
            <a:ext cx="9144000" cy="136331"/>
          </a:xfrm>
          <a:prstGeom prst="rect">
            <a:avLst/>
          </a:prstGeom>
        </p:spPr>
        <p:txBody>
          <a:bodyPr/>
          <a:lstStyle>
            <a:lvl1pPr>
              <a:defRPr sz="700"/>
            </a:lvl1pPr>
          </a:lstStyle>
          <a:p>
            <a:pPr algn="ctr"/>
            <a:r>
              <a:rPr lang="en-US" dirty="0"/>
              <a:t>© 2013 Phidiax, llc. All rights reserved. This solution brief is for informational purposes only. PHIDIAX MAKES NO WARRANTIES, EXPRESS OR IMPLIED, IN THIS SUMMARY. All trademarks are property of their respective owners.</a:t>
            </a:r>
          </a:p>
        </p:txBody>
      </p:sp>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699066" y="212559"/>
            <a:ext cx="1234023" cy="549442"/>
          </a:xfrm>
          <a:prstGeom prst="rect">
            <a:avLst/>
          </a:prstGeom>
        </p:spPr>
      </p:pic>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spnet/javascriptservice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16.xml"/><Relationship Id="rId5" Type="http://schemas.openxmlformats.org/officeDocument/2006/relationships/image" Target="../media/image23.pn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davemilner.com/"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hyperlink" Target="https://channel9.msdn.com/Events/Connect/2016/205" TargetMode="External"/><Relationship Id="rId3" Type="http://schemas.openxmlformats.org/officeDocument/2006/relationships/hyperlink" Target="https://github.com/davemilner/AzureGlobalBootcamp2017" TargetMode="External"/><Relationship Id="rId7" Type="http://schemas.openxmlformats.org/officeDocument/2006/relationships/hyperlink" Target="https://channel9.msdn.com/Events/Connect/2016/206"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channel9.msdn.com/Events/Visual-Studio/Visual-Studio-2017-Launch/T111" TargetMode="External"/><Relationship Id="rId5" Type="http://schemas.openxmlformats.org/officeDocument/2006/relationships/hyperlink" Target="https://www.microsoft.com/en-us/download/details.aspx?id=54266" TargetMode="External"/><Relationship Id="rId10" Type="http://schemas.openxmlformats.org/officeDocument/2006/relationships/hyperlink" Target="https://channel9.msdn.com/Events/Connect/2016/204" TargetMode="External"/><Relationship Id="rId4" Type="http://schemas.openxmlformats.org/officeDocument/2006/relationships/hyperlink" Target="https://github.com/davemilner/h2oforlife" TargetMode="External"/><Relationship Id="rId9" Type="http://schemas.openxmlformats.org/officeDocument/2006/relationships/hyperlink" Target="https://channel9.msdn.com/Events/Visual-Studio/Visual-Studio-2017-Launch/T12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5029200"/>
            <a:ext cx="8001000" cy="838200"/>
          </a:xfrm>
          <a:solidFill>
            <a:srgbClr val="2B6CC6"/>
          </a:solidFill>
        </p:spPr>
        <p:txBody>
          <a:bodyPr>
            <a:normAutofit/>
          </a:bodyPr>
          <a:lstStyle/>
          <a:p>
            <a:r>
              <a:rPr lang="en-US" sz="2400" dirty="0"/>
              <a:t>Microservices and </a:t>
            </a:r>
            <a:r>
              <a:rPr lang="en-US" sz="2400" dirty="0" err="1"/>
              <a:t>docker</a:t>
            </a:r>
            <a:endParaRPr lang="en-US" sz="2400" dirty="0"/>
          </a:p>
        </p:txBody>
      </p:sp>
      <p:sp>
        <p:nvSpPr>
          <p:cNvPr id="3" name="Subtitle 2"/>
          <p:cNvSpPr>
            <a:spLocks noGrp="1"/>
          </p:cNvSpPr>
          <p:nvPr>
            <p:ph type="subTitle" idx="1"/>
          </p:nvPr>
        </p:nvSpPr>
        <p:spPr>
          <a:xfrm>
            <a:off x="2362200" y="6050037"/>
            <a:ext cx="6781800" cy="685800"/>
          </a:xfrm>
          <a:solidFill>
            <a:srgbClr val="2B6CC6"/>
          </a:solidFill>
        </p:spPr>
        <p:txBody>
          <a:bodyPr>
            <a:normAutofit/>
          </a:bodyPr>
          <a:lstStyle/>
          <a:p>
            <a:r>
              <a:rPr lang="en-US" dirty="0"/>
              <a:t>Dave Milner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76200"/>
            <a:ext cx="2381250" cy="1609725"/>
          </a:xfrm>
          <a:prstGeom prst="rect">
            <a:avLst/>
          </a:prstGeom>
        </p:spPr>
      </p:pic>
    </p:spTree>
    <p:extLst>
      <p:ext uri="{BB962C8B-B14F-4D97-AF65-F5344CB8AC3E}">
        <p14:creationId xmlns:p14="http://schemas.microsoft.com/office/powerpoint/2010/main" val="548096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10</a:t>
            </a:fld>
            <a:endParaRPr lang="en-US" sz="1000" dirty="0"/>
          </a:p>
        </p:txBody>
      </p:sp>
      <p:sp>
        <p:nvSpPr>
          <p:cNvPr id="5" name="Content Placeholder 4"/>
          <p:cNvSpPr>
            <a:spLocks noGrp="1"/>
          </p:cNvSpPr>
          <p:nvPr>
            <p:ph sz="quarter" idx="1"/>
          </p:nvPr>
        </p:nvSpPr>
        <p:spPr>
          <a:xfrm>
            <a:off x="0" y="1516698"/>
            <a:ext cx="4114800" cy="5341302"/>
          </a:xfrm>
        </p:spPr>
        <p:txBody>
          <a:bodyPr>
            <a:normAutofit/>
          </a:bodyPr>
          <a:lstStyle/>
          <a:p>
            <a:r>
              <a:rPr lang="en-US" dirty="0"/>
              <a:t>JavaScript</a:t>
            </a:r>
          </a:p>
          <a:p>
            <a:pPr lvl="1"/>
            <a:r>
              <a:rPr lang="en-US" dirty="0"/>
              <a:t>ECMA</a:t>
            </a:r>
          </a:p>
          <a:p>
            <a:pPr lvl="1"/>
            <a:r>
              <a:rPr lang="en-US" dirty="0" err="1"/>
              <a:t>TypeScript</a:t>
            </a:r>
            <a:endParaRPr lang="en-US" dirty="0"/>
          </a:p>
          <a:p>
            <a:pPr lvl="1"/>
            <a:r>
              <a:rPr lang="en-US" dirty="0"/>
              <a:t>Frameworks</a:t>
            </a:r>
          </a:p>
          <a:p>
            <a:r>
              <a:rPr lang="en-US" dirty="0"/>
              <a:t>Open Source</a:t>
            </a:r>
          </a:p>
          <a:p>
            <a:r>
              <a:rPr lang="en-US" dirty="0"/>
              <a:t>NoSQL</a:t>
            </a:r>
          </a:p>
          <a:p>
            <a:pPr lvl="1"/>
            <a:r>
              <a:rPr lang="en-US" dirty="0"/>
              <a:t>MongoDB</a:t>
            </a:r>
          </a:p>
          <a:p>
            <a:pPr lvl="1"/>
            <a:r>
              <a:rPr lang="en-US" dirty="0" err="1"/>
              <a:t>DocumentDB</a:t>
            </a:r>
            <a:endParaRPr lang="en-US" dirty="0"/>
          </a:p>
          <a:p>
            <a:r>
              <a:rPr lang="en-US" dirty="0"/>
              <a:t>Azure</a:t>
            </a:r>
          </a:p>
          <a:p>
            <a:pPr lvl="1"/>
            <a:r>
              <a:rPr lang="en-US" dirty="0"/>
              <a:t>Container support</a:t>
            </a:r>
          </a:p>
          <a:p>
            <a:pPr lvl="1"/>
            <a:endParaRPr lang="en-US" dirty="0"/>
          </a:p>
          <a:p>
            <a:pPr lvl="1"/>
            <a:endParaRPr lang="en-US" dirty="0"/>
          </a:p>
          <a:p>
            <a:pPr lvl="2"/>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5248"/>
          <a:stretch/>
        </p:blipFill>
        <p:spPr>
          <a:xfrm>
            <a:off x="4495800" y="1516698"/>
            <a:ext cx="4648200" cy="5383848"/>
          </a:xfrm>
          <a:prstGeom prst="rect">
            <a:avLst/>
          </a:prstGeom>
        </p:spPr>
      </p:pic>
    </p:spTree>
    <p:extLst>
      <p:ext uri="{BB962C8B-B14F-4D97-AF65-F5344CB8AC3E}">
        <p14:creationId xmlns:p14="http://schemas.microsoft.com/office/powerpoint/2010/main" val="1642597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500"/>
                                        <p:tgtEl>
                                          <p:spTgt spid="5">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fade">
                                      <p:cBhvr>
                                        <p:cTn id="29" dur="500"/>
                                        <p:tgtEl>
                                          <p:spTgt spid="5">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11</a:t>
            </a:fld>
            <a:endParaRPr lang="en-US" sz="1000" dirty="0"/>
          </a:p>
        </p:txBody>
      </p:sp>
      <p:sp>
        <p:nvSpPr>
          <p:cNvPr id="5" name="Content Placeholder 4"/>
          <p:cNvSpPr>
            <a:spLocks noGrp="1"/>
          </p:cNvSpPr>
          <p:nvPr>
            <p:ph sz="quarter" idx="1"/>
          </p:nvPr>
        </p:nvSpPr>
        <p:spPr>
          <a:xfrm>
            <a:off x="4015916" y="1516696"/>
            <a:ext cx="5128084" cy="5341302"/>
          </a:xfrm>
        </p:spPr>
        <p:txBody>
          <a:bodyPr>
            <a:normAutofit fontScale="92500" lnSpcReduction="10000"/>
          </a:bodyPr>
          <a:lstStyle/>
          <a:p>
            <a:r>
              <a:rPr lang="en-US" dirty="0"/>
              <a:t>Both Pillars</a:t>
            </a:r>
          </a:p>
          <a:p>
            <a:pPr lvl="1"/>
            <a:r>
              <a:rPr lang="en-US" dirty="0"/>
              <a:t>.NET Core </a:t>
            </a:r>
            <a:r>
              <a:rPr lang="en-US" dirty="0" err="1"/>
              <a:t>WebAPI</a:t>
            </a:r>
            <a:endParaRPr lang="en-US" dirty="0"/>
          </a:p>
          <a:p>
            <a:pPr lvl="1"/>
            <a:r>
              <a:rPr lang="en-US" dirty="0"/>
              <a:t>JavaScript Front End</a:t>
            </a:r>
          </a:p>
          <a:p>
            <a:r>
              <a:rPr lang="en-US" dirty="0"/>
              <a:t>Resources</a:t>
            </a:r>
          </a:p>
          <a:p>
            <a:pPr lvl="1"/>
            <a:r>
              <a:rPr lang="en-US" dirty="0">
                <a:hlinkClick r:id="rId3"/>
              </a:rPr>
              <a:t>https://github.com/aspnet/javascriptservices</a:t>
            </a:r>
            <a:endParaRPr lang="en-US" dirty="0"/>
          </a:p>
          <a:p>
            <a:pPr lvl="2"/>
            <a:r>
              <a:rPr lang="en-US" dirty="0"/>
              <a:t>Skeleton project for both pillars</a:t>
            </a:r>
          </a:p>
          <a:p>
            <a:pPr lvl="2"/>
            <a:r>
              <a:rPr lang="en-US" dirty="0"/>
              <a:t>Dual bootstrap</a:t>
            </a:r>
          </a:p>
          <a:p>
            <a:pPr lvl="2"/>
            <a:r>
              <a:rPr lang="en-US" dirty="0"/>
              <a:t>Yeoman templates</a:t>
            </a:r>
          </a:p>
          <a:p>
            <a:pPr lvl="3"/>
            <a:r>
              <a:rPr lang="en-US" dirty="0"/>
              <a:t>React</a:t>
            </a:r>
          </a:p>
          <a:p>
            <a:pPr lvl="3"/>
            <a:r>
              <a:rPr lang="en-US" dirty="0"/>
              <a:t>React w/Redux</a:t>
            </a:r>
          </a:p>
          <a:p>
            <a:pPr lvl="3"/>
            <a:r>
              <a:rPr lang="en-US" dirty="0"/>
              <a:t>Angular</a:t>
            </a:r>
          </a:p>
          <a:p>
            <a:pPr lvl="3"/>
            <a:r>
              <a:rPr lang="en-US" dirty="0"/>
              <a:t>Aurelia</a:t>
            </a:r>
          </a:p>
          <a:p>
            <a:pPr lvl="3"/>
            <a:r>
              <a:rPr lang="en-US" dirty="0"/>
              <a:t>Knockout</a:t>
            </a:r>
          </a:p>
          <a:p>
            <a:pPr lvl="1"/>
            <a:endParaRPr lang="en-US" dirty="0"/>
          </a:p>
          <a:p>
            <a:pPr marL="0" indent="0">
              <a:buNone/>
            </a:pPr>
            <a:endParaRPr lang="en-US" dirty="0"/>
          </a:p>
          <a:p>
            <a:pPr lvl="1"/>
            <a:endParaRPr lang="en-US" dirty="0"/>
          </a:p>
          <a:p>
            <a:pPr marL="365760" lvl="1" indent="0">
              <a:buNone/>
            </a:pP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54411" y="2184360"/>
            <a:ext cx="5341303" cy="4005977"/>
          </a:xfrm>
          <a:prstGeom prst="rect">
            <a:avLst/>
          </a:prstGeom>
        </p:spPr>
      </p:pic>
    </p:spTree>
    <p:extLst>
      <p:ext uri="{BB962C8B-B14F-4D97-AF65-F5344CB8AC3E}">
        <p14:creationId xmlns:p14="http://schemas.microsoft.com/office/powerpoint/2010/main" val="284145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fade">
                                      <p:cBhvr>
                                        <p:cTn id="19" dur="500"/>
                                        <p:tgtEl>
                                          <p:spTgt spid="5">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animEffect transition="in" filter="fade">
                                      <p:cBhvr>
                                        <p:cTn id="25" dur="500"/>
                                        <p:tgtEl>
                                          <p:spTgt spid="5">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Effect transition="in" filter="fade">
                                      <p:cBhvr>
                                        <p:cTn id="28" dur="500"/>
                                        <p:tgtEl>
                                          <p:spTgt spid="5">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animEffect transition="in" filter="fade">
                                      <p:cBhvr>
                                        <p:cTn id="31" dur="500"/>
                                        <p:tgtEl>
                                          <p:spTgt spid="5">
                                            <p:txEl>
                                              <p:pRg st="11" end="1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2" end="12"/>
                                            </p:txEl>
                                          </p:spTgt>
                                        </p:tgtEl>
                                        <p:attrNameLst>
                                          <p:attrName>style.visibility</p:attrName>
                                        </p:attrNameLst>
                                      </p:cBhvr>
                                      <p:to>
                                        <p:strVal val="visible"/>
                                      </p:to>
                                    </p:set>
                                    <p:animEffect transition="in" filter="fade">
                                      <p:cBhvr>
                                        <p:cTn id="34"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12</a:t>
            </a:fld>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7" name="Content Placeholder 6"/>
          <p:cNvPicPr>
            <a:picLocks noGrp="1" noChangeAspect="1"/>
          </p:cNvPicPr>
          <p:nvPr>
            <p:ph sz="quarter" idx="1"/>
          </p:nvPr>
        </p:nvPicPr>
        <p:blipFill>
          <a:blip r:embed="rId4" cstate="print">
            <a:extLst>
              <a:ext uri="{28A0092B-C50C-407E-A947-70E740481C1C}">
                <a14:useLocalDpi xmlns:a14="http://schemas.microsoft.com/office/drawing/2010/main" val="0"/>
              </a:ext>
            </a:extLst>
          </a:blip>
          <a:stretch>
            <a:fillRect/>
          </a:stretch>
        </p:blipFill>
        <p:spPr>
          <a:xfrm>
            <a:off x="0" y="1503363"/>
            <a:ext cx="9144000" cy="5372100"/>
          </a:xfrm>
        </p:spPr>
      </p:pic>
      <p:sp>
        <p:nvSpPr>
          <p:cNvPr id="8" name="TextBox 7"/>
          <p:cNvSpPr txBox="1"/>
          <p:nvPr/>
        </p:nvSpPr>
        <p:spPr>
          <a:xfrm>
            <a:off x="3810000" y="1828800"/>
            <a:ext cx="1828800" cy="830997"/>
          </a:xfrm>
          <a:prstGeom prst="rect">
            <a:avLst/>
          </a:prstGeom>
          <a:noFill/>
        </p:spPr>
        <p:txBody>
          <a:bodyPr wrap="square" rtlCol="0">
            <a:spAutoFit/>
          </a:bodyPr>
          <a:lstStyle/>
          <a:p>
            <a:r>
              <a:rPr lang="en-US" sz="4800" dirty="0">
                <a:solidFill>
                  <a:schemeClr val="bg1"/>
                </a:solidFill>
                <a:latin typeface="AR BERKLEY" panose="02000000000000000000" pitchFamily="2" charset="0"/>
              </a:rPr>
              <a:t>Demo</a:t>
            </a:r>
          </a:p>
        </p:txBody>
      </p:sp>
    </p:spTree>
    <p:extLst>
      <p:ext uri="{BB962C8B-B14F-4D97-AF65-F5344CB8AC3E}">
        <p14:creationId xmlns:p14="http://schemas.microsoft.com/office/powerpoint/2010/main" val="3734633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13</a:t>
            </a:fld>
            <a:endParaRPr lang="en-US" sz="1000" dirty="0"/>
          </a:p>
        </p:txBody>
      </p:sp>
      <p:sp>
        <p:nvSpPr>
          <p:cNvPr id="5" name="Content Placeholder 4"/>
          <p:cNvSpPr>
            <a:spLocks noGrp="1"/>
          </p:cNvSpPr>
          <p:nvPr>
            <p:ph sz="quarter" idx="1"/>
          </p:nvPr>
        </p:nvSpPr>
        <p:spPr>
          <a:xfrm>
            <a:off x="0" y="1516698"/>
            <a:ext cx="4114800" cy="5341302"/>
          </a:xfrm>
        </p:spPr>
        <p:txBody>
          <a:bodyPr>
            <a:normAutofit lnSpcReduction="10000"/>
          </a:bodyPr>
          <a:lstStyle/>
          <a:p>
            <a:r>
              <a:rPr lang="en-US" dirty="0"/>
              <a:t>Container Advancements</a:t>
            </a:r>
          </a:p>
          <a:p>
            <a:pPr lvl="1"/>
            <a:r>
              <a:rPr lang="en-US" dirty="0"/>
              <a:t>Size - down</a:t>
            </a:r>
          </a:p>
          <a:p>
            <a:pPr lvl="1"/>
            <a:r>
              <a:rPr lang="en-US" dirty="0"/>
              <a:t>Deployment Times – down</a:t>
            </a:r>
          </a:p>
          <a:p>
            <a:pPr lvl="1"/>
            <a:r>
              <a:rPr lang="en-US" dirty="0"/>
              <a:t>Orchestrators – more capable</a:t>
            </a:r>
          </a:p>
          <a:p>
            <a:r>
              <a:rPr lang="en-US" dirty="0"/>
              <a:t>IAAS -&gt; PAAS</a:t>
            </a:r>
          </a:p>
          <a:p>
            <a:r>
              <a:rPr lang="en-US" dirty="0"/>
              <a:t>Containers</a:t>
            </a:r>
          </a:p>
          <a:p>
            <a:pPr lvl="1"/>
            <a:r>
              <a:rPr lang="en-US" dirty="0"/>
              <a:t>IAAS-&gt;CAAS</a:t>
            </a:r>
          </a:p>
          <a:p>
            <a:pPr lvl="1"/>
            <a:r>
              <a:rPr lang="en-US" dirty="0"/>
              <a:t>IAAS-&gt; CAAS -&gt;PAAS</a:t>
            </a:r>
          </a:p>
          <a:p>
            <a:r>
              <a:rPr lang="en-US" dirty="0"/>
              <a:t>Continuous Delivery</a:t>
            </a:r>
          </a:p>
          <a:p>
            <a:r>
              <a:rPr lang="en-US" dirty="0"/>
              <a:t>DevOps</a:t>
            </a:r>
          </a:p>
          <a:p>
            <a:pPr lvl="1"/>
            <a:endParaRPr lang="en-US" dirty="0"/>
          </a:p>
          <a:p>
            <a:pPr lvl="1"/>
            <a:endParaRPr lang="en-US" dirty="0"/>
          </a:p>
          <a:p>
            <a:pPr lvl="2"/>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r="29787"/>
          <a:stretch/>
        </p:blipFill>
        <p:spPr>
          <a:xfrm>
            <a:off x="4114800" y="1496820"/>
            <a:ext cx="5029200" cy="5372100"/>
          </a:xfrm>
          <a:prstGeom prst="rect">
            <a:avLst/>
          </a:prstGeom>
        </p:spPr>
      </p:pic>
    </p:spTree>
    <p:extLst>
      <p:ext uri="{BB962C8B-B14F-4D97-AF65-F5344CB8AC3E}">
        <p14:creationId xmlns:p14="http://schemas.microsoft.com/office/powerpoint/2010/main" val="100217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fade">
                                      <p:cBhvr>
                                        <p:cTn id="33" dur="500"/>
                                        <p:tgtEl>
                                          <p:spTgt spid="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500"/>
                                        <p:tgtEl>
                                          <p:spTgt spid="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14</a:t>
            </a:fld>
            <a:endParaRPr lang="en-US" sz="1000" dirty="0"/>
          </a:p>
        </p:txBody>
      </p:sp>
      <p:sp>
        <p:nvSpPr>
          <p:cNvPr id="5" name="Content Placeholder 4"/>
          <p:cNvSpPr>
            <a:spLocks noGrp="1"/>
          </p:cNvSpPr>
          <p:nvPr>
            <p:ph sz="quarter" idx="1"/>
          </p:nvPr>
        </p:nvSpPr>
        <p:spPr>
          <a:xfrm>
            <a:off x="4015916" y="1516696"/>
            <a:ext cx="5128084" cy="5341302"/>
          </a:xfrm>
        </p:spPr>
        <p:txBody>
          <a:bodyPr>
            <a:normAutofit/>
          </a:bodyPr>
          <a:lstStyle/>
          <a:p>
            <a:r>
              <a:rPr lang="en-US" dirty="0"/>
              <a:t>Docker</a:t>
            </a:r>
          </a:p>
          <a:p>
            <a:pPr lvl="1"/>
            <a:r>
              <a:rPr lang="en-US" dirty="0"/>
              <a:t>2013 - 2017</a:t>
            </a:r>
          </a:p>
          <a:p>
            <a:pPr lvl="1"/>
            <a:r>
              <a:rPr lang="en-US" dirty="0"/>
              <a:t>100M – 6B containers pulled</a:t>
            </a:r>
          </a:p>
          <a:p>
            <a:pPr lvl="1"/>
            <a:r>
              <a:rPr lang="en-US" dirty="0"/>
              <a:t>Open source – 2900 contrib.</a:t>
            </a:r>
          </a:p>
          <a:p>
            <a:pPr lvl="1"/>
            <a:r>
              <a:rPr lang="en-US" dirty="0" err="1"/>
              <a:t>LinuxKit</a:t>
            </a:r>
            <a:endParaRPr lang="en-US" dirty="0"/>
          </a:p>
          <a:p>
            <a:pPr lvl="1"/>
            <a:r>
              <a:rPr lang="en-US" dirty="0"/>
              <a:t>Moby</a:t>
            </a:r>
          </a:p>
          <a:p>
            <a:r>
              <a:rPr lang="en-US" dirty="0"/>
              <a:t>Docker Swarm</a:t>
            </a:r>
          </a:p>
          <a:p>
            <a:pPr lvl="1"/>
            <a:r>
              <a:rPr lang="en-US" dirty="0" err="1"/>
              <a:t>SwarmKit</a:t>
            </a:r>
            <a:endParaRPr lang="en-US" dirty="0"/>
          </a:p>
          <a:p>
            <a:pPr lvl="1"/>
            <a:r>
              <a:rPr lang="en-US" dirty="0" err="1"/>
              <a:t>InfraKit</a:t>
            </a:r>
            <a:endParaRPr lang="en-US" dirty="0"/>
          </a:p>
          <a:p>
            <a:pPr marL="0" indent="0">
              <a:buNone/>
            </a:pPr>
            <a:endParaRPr lang="en-US" dirty="0"/>
          </a:p>
          <a:p>
            <a:pPr lvl="1"/>
            <a:endParaRPr lang="en-US" dirty="0"/>
          </a:p>
          <a:p>
            <a:pPr marL="365760" lvl="1" indent="0">
              <a:buNone/>
            </a:pP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41159" y="2184360"/>
            <a:ext cx="5341302" cy="4005977"/>
          </a:xfrm>
          <a:prstGeom prst="rect">
            <a:avLst/>
          </a:prstGeom>
        </p:spPr>
      </p:pic>
    </p:spTree>
    <p:extLst>
      <p:ext uri="{BB962C8B-B14F-4D97-AF65-F5344CB8AC3E}">
        <p14:creationId xmlns:p14="http://schemas.microsoft.com/office/powerpoint/2010/main" val="351686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15</a:t>
            </a:fld>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6698"/>
            <a:ext cx="9144000" cy="5341302"/>
          </a:xfrm>
          <a:prstGeom prst="rect">
            <a:avLst/>
          </a:prstGeom>
        </p:spPr>
      </p:pic>
    </p:spTree>
    <p:extLst>
      <p:ext uri="{BB962C8B-B14F-4D97-AF65-F5344CB8AC3E}">
        <p14:creationId xmlns:p14="http://schemas.microsoft.com/office/powerpoint/2010/main" val="3545352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16</a:t>
            </a:fld>
            <a:endParaRPr lang="en-US" sz="1000" dirty="0"/>
          </a:p>
        </p:txBody>
      </p:sp>
      <p:sp>
        <p:nvSpPr>
          <p:cNvPr id="5" name="Content Placeholder 4"/>
          <p:cNvSpPr>
            <a:spLocks noGrp="1"/>
          </p:cNvSpPr>
          <p:nvPr>
            <p:ph sz="quarter" idx="1"/>
          </p:nvPr>
        </p:nvSpPr>
        <p:spPr>
          <a:xfrm>
            <a:off x="0" y="1516698"/>
            <a:ext cx="4114800" cy="5341302"/>
          </a:xfrm>
        </p:spPr>
        <p:txBody>
          <a:bodyPr>
            <a:normAutofit/>
          </a:bodyPr>
          <a:lstStyle/>
          <a:p>
            <a:r>
              <a:rPr lang="en-US" dirty="0"/>
              <a:t>Docker</a:t>
            </a:r>
          </a:p>
          <a:p>
            <a:pPr lvl="1"/>
            <a:r>
              <a:rPr lang="en-US" dirty="0"/>
              <a:t>Docker for Windows, </a:t>
            </a:r>
            <a:r>
              <a:rPr lang="en-US" dirty="0" err="1"/>
              <a:t>macOS</a:t>
            </a:r>
            <a:r>
              <a:rPr lang="en-US" dirty="0"/>
              <a:t>, Linux</a:t>
            </a:r>
          </a:p>
          <a:p>
            <a:pPr lvl="1"/>
            <a:r>
              <a:rPr lang="en-US" dirty="0"/>
              <a:t>Windows Server 2016</a:t>
            </a:r>
          </a:p>
          <a:p>
            <a:pPr lvl="2"/>
            <a:r>
              <a:rPr lang="en-US" dirty="0"/>
              <a:t>Native Docker Support</a:t>
            </a:r>
          </a:p>
          <a:p>
            <a:pPr lvl="1"/>
            <a:r>
              <a:rPr lang="en-US" dirty="0"/>
              <a:t>Azure Support</a:t>
            </a:r>
          </a:p>
          <a:p>
            <a:pPr lvl="2"/>
            <a:r>
              <a:rPr lang="en-US" dirty="0"/>
              <a:t>Azure Container Registry</a:t>
            </a:r>
          </a:p>
          <a:p>
            <a:pPr lvl="2"/>
            <a:r>
              <a:rPr lang="en-US" dirty="0" err="1"/>
              <a:t>AzureRM</a:t>
            </a:r>
            <a:endParaRPr lang="en-US" dirty="0"/>
          </a:p>
          <a:p>
            <a:pPr lvl="3"/>
            <a:r>
              <a:rPr lang="en-US" dirty="0"/>
              <a:t>Templates</a:t>
            </a:r>
          </a:p>
          <a:p>
            <a:pPr lvl="3"/>
            <a:r>
              <a:rPr lang="en-US" dirty="0"/>
              <a:t>Open source</a:t>
            </a:r>
          </a:p>
          <a:p>
            <a:pPr lvl="1"/>
            <a:endParaRPr lang="en-US" dirty="0"/>
          </a:p>
          <a:p>
            <a:endParaRPr lang="en-US" dirty="0"/>
          </a:p>
          <a:p>
            <a:pPr lvl="1"/>
            <a:endParaRPr lang="en-US" dirty="0"/>
          </a:p>
          <a:p>
            <a:pPr lvl="1"/>
            <a:endParaRPr lang="en-US" dirty="0"/>
          </a:p>
          <a:p>
            <a:pPr lvl="2"/>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5248"/>
          <a:stretch/>
        </p:blipFill>
        <p:spPr>
          <a:xfrm>
            <a:off x="4495800" y="1516698"/>
            <a:ext cx="4648200" cy="5383848"/>
          </a:xfrm>
          <a:prstGeom prst="rect">
            <a:avLst/>
          </a:prstGeom>
        </p:spPr>
      </p:pic>
      <mc:AlternateContent xmlns:mc="http://schemas.openxmlformats.org/markup-compatibility/2006" xmlns:pslz="http://schemas.microsoft.com/office/powerpoint/2016/slidezoom">
        <mc:Choice Requires="pslz">
          <p:graphicFrame>
            <p:nvGraphicFramePr>
              <p:cNvPr id="4" name="Slide Zoom 3"/>
              <p:cNvGraphicFramePr>
                <a:graphicFrameLocks noChangeAspect="1"/>
              </p:cNvGraphicFramePr>
              <p:nvPr>
                <p:extLst>
                  <p:ext uri="{D42A27DB-BD31-4B8C-83A1-F6EECF244321}">
                    <p14:modId xmlns:p14="http://schemas.microsoft.com/office/powerpoint/2010/main" val="1302502086"/>
                  </p:ext>
                </p:extLst>
              </p:nvPr>
            </p:nvGraphicFramePr>
            <p:xfrm>
              <a:off x="-3578087" y="2223880"/>
              <a:ext cx="2286000" cy="1714500"/>
            </p:xfrm>
            <a:graphic>
              <a:graphicData uri="http://schemas.microsoft.com/office/powerpoint/2016/slidezoom">
                <pslz:sldZm>
                  <pslz:sldZmObj sldId="373" cId="3970445965">
                    <pslz:zmPr id="{DEDE3F2F-C188-4A39-8FBC-88C691C25ED0}" returnToParent="0" transitionDur="1000">
                      <p166:blipFill xmlns:p166="http://schemas.microsoft.com/office/powerpoint/2016/6/main">
                        <a:blip r:embed="rId5"/>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4" name="Slide Zoom 3">
                <a:hlinkClick r:id="rId6" action="ppaction://hlinksldjump"/>
              </p:cNvPr>
              <p:cNvPicPr>
                <a:picLocks noGrp="1" noRot="1" noChangeAspect="1" noMove="1" noResize="1" noEditPoints="1" noAdjustHandles="1" noChangeArrowheads="1" noChangeShapeType="1"/>
              </p:cNvPicPr>
              <p:nvPr/>
            </p:nvPicPr>
            <p:blipFill>
              <a:blip r:embed="rId7"/>
              <a:stretch>
                <a:fillRect/>
              </a:stretch>
            </p:blipFill>
            <p:spPr>
              <a:xfrm>
                <a:off x="-3578087" y="2223880"/>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97044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17</a:t>
            </a:fld>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2" name="Picture 1"/>
          <p:cNvPicPr>
            <a:picLocks noChangeAspect="1"/>
          </p:cNvPicPr>
          <p:nvPr/>
        </p:nvPicPr>
        <p:blipFill>
          <a:blip r:embed="rId4"/>
          <a:stretch>
            <a:fillRect/>
          </a:stretch>
        </p:blipFill>
        <p:spPr>
          <a:xfrm>
            <a:off x="36443" y="1516699"/>
            <a:ext cx="9107557" cy="5341302"/>
          </a:xfrm>
          <a:prstGeom prst="rect">
            <a:avLst/>
          </a:prstGeom>
        </p:spPr>
      </p:pic>
    </p:spTree>
    <p:extLst>
      <p:ext uri="{BB962C8B-B14F-4D97-AF65-F5344CB8AC3E}">
        <p14:creationId xmlns:p14="http://schemas.microsoft.com/office/powerpoint/2010/main" val="1533183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18</a:t>
            </a:fld>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7" name="Content Placeholder 6"/>
          <p:cNvPicPr>
            <a:picLocks noGrp="1" noChangeAspect="1"/>
          </p:cNvPicPr>
          <p:nvPr>
            <p:ph sz="quarter" idx="1"/>
          </p:nvPr>
        </p:nvPicPr>
        <p:blipFill>
          <a:blip r:embed="rId4" cstate="print">
            <a:extLst>
              <a:ext uri="{28A0092B-C50C-407E-A947-70E740481C1C}">
                <a14:useLocalDpi xmlns:a14="http://schemas.microsoft.com/office/drawing/2010/main" val="0"/>
              </a:ext>
            </a:extLst>
          </a:blip>
          <a:stretch>
            <a:fillRect/>
          </a:stretch>
        </p:blipFill>
        <p:spPr>
          <a:xfrm>
            <a:off x="0" y="1503363"/>
            <a:ext cx="9144000" cy="5372100"/>
          </a:xfrm>
        </p:spPr>
      </p:pic>
      <p:sp>
        <p:nvSpPr>
          <p:cNvPr id="8" name="TextBox 7"/>
          <p:cNvSpPr txBox="1"/>
          <p:nvPr/>
        </p:nvSpPr>
        <p:spPr>
          <a:xfrm>
            <a:off x="3810000" y="1828800"/>
            <a:ext cx="1828800" cy="830997"/>
          </a:xfrm>
          <a:prstGeom prst="rect">
            <a:avLst/>
          </a:prstGeom>
          <a:noFill/>
        </p:spPr>
        <p:txBody>
          <a:bodyPr wrap="square" rtlCol="0">
            <a:spAutoFit/>
          </a:bodyPr>
          <a:lstStyle/>
          <a:p>
            <a:r>
              <a:rPr lang="en-US" sz="4800" dirty="0">
                <a:solidFill>
                  <a:schemeClr val="bg1"/>
                </a:solidFill>
                <a:latin typeface="AR BERKLEY" panose="02000000000000000000" pitchFamily="2" charset="0"/>
              </a:rPr>
              <a:t>Demo</a:t>
            </a:r>
          </a:p>
        </p:txBody>
      </p:sp>
    </p:spTree>
    <p:extLst>
      <p:ext uri="{BB962C8B-B14F-4D97-AF65-F5344CB8AC3E}">
        <p14:creationId xmlns:p14="http://schemas.microsoft.com/office/powerpoint/2010/main" val="834741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19</a:t>
            </a:fld>
            <a:endParaRPr lang="en-US" sz="1000" dirty="0"/>
          </a:p>
        </p:txBody>
      </p:sp>
      <p:sp>
        <p:nvSpPr>
          <p:cNvPr id="5" name="Content Placeholder 4"/>
          <p:cNvSpPr>
            <a:spLocks noGrp="1"/>
          </p:cNvSpPr>
          <p:nvPr>
            <p:ph sz="quarter" idx="1"/>
          </p:nvPr>
        </p:nvSpPr>
        <p:spPr>
          <a:xfrm>
            <a:off x="4015916" y="1516696"/>
            <a:ext cx="5128084" cy="5341302"/>
          </a:xfrm>
        </p:spPr>
        <p:txBody>
          <a:bodyPr>
            <a:normAutofit/>
          </a:bodyPr>
          <a:lstStyle/>
          <a:p>
            <a:r>
              <a:rPr lang="en-US" dirty="0"/>
              <a:t>Visual Studio 2017</a:t>
            </a:r>
          </a:p>
          <a:p>
            <a:pPr lvl="1"/>
            <a:r>
              <a:rPr lang="en-US" dirty="0"/>
              <a:t>Built-in Docker support</a:t>
            </a:r>
          </a:p>
          <a:p>
            <a:pPr lvl="1"/>
            <a:r>
              <a:rPr lang="en-US" dirty="0"/>
              <a:t>Add support for existing project</a:t>
            </a:r>
          </a:p>
          <a:p>
            <a:r>
              <a:rPr lang="en-US" dirty="0"/>
              <a:t>Azure</a:t>
            </a:r>
          </a:p>
          <a:p>
            <a:pPr lvl="1"/>
            <a:r>
              <a:rPr lang="en-US" dirty="0"/>
              <a:t>Publishing templates </a:t>
            </a:r>
          </a:p>
          <a:p>
            <a:pPr marL="0" indent="0">
              <a:buNone/>
            </a:pPr>
            <a:endParaRPr lang="en-US" dirty="0"/>
          </a:p>
          <a:p>
            <a:pPr lvl="1"/>
            <a:endParaRPr lang="en-US" dirty="0"/>
          </a:p>
          <a:p>
            <a:pPr marL="365760" lvl="1" indent="0">
              <a:buNone/>
            </a:pP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41159" y="2184360"/>
            <a:ext cx="5341302" cy="4005977"/>
          </a:xfrm>
          <a:prstGeom prst="rect">
            <a:avLst/>
          </a:prstGeom>
        </p:spPr>
      </p:pic>
    </p:spTree>
    <p:extLst>
      <p:ext uri="{BB962C8B-B14F-4D97-AF65-F5344CB8AC3E}">
        <p14:creationId xmlns:p14="http://schemas.microsoft.com/office/powerpoint/2010/main" val="3638532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2</a:t>
            </a:fld>
            <a:endParaRPr lang="en-US" sz="1000" dirty="0"/>
          </a:p>
        </p:txBody>
      </p:sp>
      <p:sp>
        <p:nvSpPr>
          <p:cNvPr id="5" name="Content Placeholder 4"/>
          <p:cNvSpPr>
            <a:spLocks noGrp="1"/>
          </p:cNvSpPr>
          <p:nvPr>
            <p:ph sz="quarter" idx="1"/>
          </p:nvPr>
        </p:nvSpPr>
        <p:spPr>
          <a:xfrm>
            <a:off x="0" y="1516698"/>
            <a:ext cx="5943600" cy="5341302"/>
          </a:xfrm>
        </p:spPr>
        <p:txBody>
          <a:bodyPr/>
          <a:lstStyle/>
          <a:p>
            <a:r>
              <a:rPr lang="en-US" dirty="0"/>
              <a:t>Dave Milner - Phidiax</a:t>
            </a:r>
          </a:p>
          <a:p>
            <a:pPr lvl="1"/>
            <a:r>
              <a:rPr lang="en-US" dirty="0"/>
              <a:t>Sr. Collaboration &amp; Cloud Architect</a:t>
            </a:r>
          </a:p>
          <a:p>
            <a:r>
              <a:rPr lang="en-US" dirty="0"/>
              <a:t>Background</a:t>
            </a:r>
          </a:p>
          <a:p>
            <a:pPr lvl="1"/>
            <a:r>
              <a:rPr lang="en-US" dirty="0"/>
              <a:t>SharePoint and Office 365</a:t>
            </a:r>
          </a:p>
          <a:p>
            <a:pPr lvl="1"/>
            <a:r>
              <a:rPr lang="en-US" dirty="0"/>
              <a:t>.NET development</a:t>
            </a:r>
          </a:p>
          <a:p>
            <a:pPr lvl="1"/>
            <a:r>
              <a:rPr lang="en-US" dirty="0"/>
              <a:t>JavaScript development</a:t>
            </a:r>
          </a:p>
          <a:p>
            <a:r>
              <a:rPr lang="en-US" dirty="0"/>
              <a:t>Current Focus</a:t>
            </a:r>
          </a:p>
          <a:p>
            <a:pPr lvl="1"/>
            <a:r>
              <a:rPr lang="en-US" dirty="0"/>
              <a:t>Cloud / Azure</a:t>
            </a:r>
          </a:p>
          <a:p>
            <a:pPr lvl="1"/>
            <a:r>
              <a:rPr lang="en-US" dirty="0"/>
              <a:t>Open Source</a:t>
            </a:r>
          </a:p>
          <a:p>
            <a:pPr lvl="1"/>
            <a:r>
              <a:rPr lang="en-US" dirty="0"/>
              <a:t>DevOps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13" name="Picture 12"/>
          <p:cNvPicPr>
            <a:picLocks noChangeAspect="1"/>
          </p:cNvPicPr>
          <p:nvPr/>
        </p:nvPicPr>
        <p:blipFill rotWithShape="1">
          <a:blip r:embed="rId3"/>
          <a:srcRect l="20064"/>
          <a:stretch/>
        </p:blipFill>
        <p:spPr>
          <a:xfrm>
            <a:off x="5943600" y="1516698"/>
            <a:ext cx="3202195" cy="5341302"/>
          </a:xfrm>
          <a:prstGeom prst="rect">
            <a:avLst/>
          </a:prstGeom>
        </p:spPr>
      </p:pic>
    </p:spTree>
    <p:extLst>
      <p:ext uri="{BB962C8B-B14F-4D97-AF65-F5344CB8AC3E}">
        <p14:creationId xmlns:p14="http://schemas.microsoft.com/office/powerpoint/2010/main" val="415529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20</a:t>
            </a:fld>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7" name="Content Placeholder 6"/>
          <p:cNvPicPr>
            <a:picLocks noGrp="1" noChangeAspect="1"/>
          </p:cNvPicPr>
          <p:nvPr>
            <p:ph sz="quarter" idx="1"/>
          </p:nvPr>
        </p:nvPicPr>
        <p:blipFill>
          <a:blip r:embed="rId4" cstate="print">
            <a:extLst>
              <a:ext uri="{28A0092B-C50C-407E-A947-70E740481C1C}">
                <a14:useLocalDpi xmlns:a14="http://schemas.microsoft.com/office/drawing/2010/main" val="0"/>
              </a:ext>
            </a:extLst>
          </a:blip>
          <a:stretch>
            <a:fillRect/>
          </a:stretch>
        </p:blipFill>
        <p:spPr>
          <a:xfrm>
            <a:off x="0" y="1503363"/>
            <a:ext cx="9144000" cy="5372100"/>
          </a:xfrm>
        </p:spPr>
      </p:pic>
      <p:sp>
        <p:nvSpPr>
          <p:cNvPr id="8" name="TextBox 7"/>
          <p:cNvSpPr txBox="1"/>
          <p:nvPr/>
        </p:nvSpPr>
        <p:spPr>
          <a:xfrm>
            <a:off x="3810000" y="1828800"/>
            <a:ext cx="1828800" cy="830997"/>
          </a:xfrm>
          <a:prstGeom prst="rect">
            <a:avLst/>
          </a:prstGeom>
          <a:noFill/>
        </p:spPr>
        <p:txBody>
          <a:bodyPr wrap="square" rtlCol="0">
            <a:spAutoFit/>
          </a:bodyPr>
          <a:lstStyle/>
          <a:p>
            <a:r>
              <a:rPr lang="en-US" sz="4800" dirty="0">
                <a:solidFill>
                  <a:schemeClr val="bg1"/>
                </a:solidFill>
                <a:latin typeface="AR BERKLEY" panose="02000000000000000000" pitchFamily="2" charset="0"/>
              </a:rPr>
              <a:t>Demo</a:t>
            </a:r>
          </a:p>
        </p:txBody>
      </p:sp>
    </p:spTree>
    <p:extLst>
      <p:ext uri="{BB962C8B-B14F-4D97-AF65-F5344CB8AC3E}">
        <p14:creationId xmlns:p14="http://schemas.microsoft.com/office/powerpoint/2010/main" val="1246161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21</a:t>
            </a:fld>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7" name="Content Placeholder 6"/>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6626" y="1516698"/>
            <a:ext cx="9137374" cy="5341302"/>
          </a:xfrm>
        </p:spPr>
      </p:pic>
    </p:spTree>
    <p:extLst>
      <p:ext uri="{BB962C8B-B14F-4D97-AF65-F5344CB8AC3E}">
        <p14:creationId xmlns:p14="http://schemas.microsoft.com/office/powerpoint/2010/main" val="1140874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22</a:t>
            </a:fld>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5" name="Content Placeholder 4"/>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9939" y="1510072"/>
            <a:ext cx="9153940" cy="5360722"/>
          </a:xfrm>
        </p:spPr>
      </p:pic>
    </p:spTree>
    <p:extLst>
      <p:ext uri="{BB962C8B-B14F-4D97-AF65-F5344CB8AC3E}">
        <p14:creationId xmlns:p14="http://schemas.microsoft.com/office/powerpoint/2010/main" val="1328436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23</a:t>
            </a:fld>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6" name="Content Placeholder 5"/>
          <p:cNvPicPr>
            <a:picLocks noGrp="1" noChangeAspect="1"/>
          </p:cNvPicPr>
          <p:nvPr>
            <p:ph sz="quarter" idx="1"/>
          </p:nvPr>
        </p:nvPicPr>
        <p:blipFill>
          <a:blip r:embed="rId4">
            <a:extLst>
              <a:ext uri="{28A0092B-C50C-407E-A947-70E740481C1C}">
                <a14:useLocalDpi xmlns:a14="http://schemas.microsoft.com/office/drawing/2010/main" val="0"/>
              </a:ext>
            </a:extLst>
          </a:blip>
          <a:stretch>
            <a:fillRect/>
          </a:stretch>
        </p:blipFill>
        <p:spPr>
          <a:xfrm>
            <a:off x="1" y="1516698"/>
            <a:ext cx="9144000" cy="5341302"/>
          </a:xfrm>
        </p:spPr>
      </p:pic>
    </p:spTree>
    <p:extLst>
      <p:ext uri="{BB962C8B-B14F-4D97-AF65-F5344CB8AC3E}">
        <p14:creationId xmlns:p14="http://schemas.microsoft.com/office/powerpoint/2010/main" val="33695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24</a:t>
            </a:fld>
            <a:endParaRPr lang="en-US" sz="1000"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89" y="2819400"/>
            <a:ext cx="9088237" cy="40381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6085332"/>
            <a:ext cx="1143000" cy="772668"/>
          </a:xfrm>
          <a:prstGeom prst="rect">
            <a:avLst/>
          </a:prstGeom>
        </p:spPr>
      </p:pic>
    </p:spTree>
    <p:extLst>
      <p:ext uri="{BB962C8B-B14F-4D97-AF65-F5344CB8AC3E}">
        <p14:creationId xmlns:p14="http://schemas.microsoft.com/office/powerpoint/2010/main" val="370414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25</a:t>
            </a:fld>
            <a:endParaRPr lang="en-US" sz="1000" dirty="0"/>
          </a:p>
        </p:txBody>
      </p:sp>
      <p:sp>
        <p:nvSpPr>
          <p:cNvPr id="5" name="Content Placeholder 4"/>
          <p:cNvSpPr>
            <a:spLocks noGrp="1"/>
          </p:cNvSpPr>
          <p:nvPr>
            <p:ph sz="quarter" idx="1"/>
          </p:nvPr>
        </p:nvSpPr>
        <p:spPr>
          <a:xfrm>
            <a:off x="0" y="1516698"/>
            <a:ext cx="5943600" cy="5341302"/>
          </a:xfrm>
        </p:spPr>
        <p:txBody>
          <a:bodyPr>
            <a:normAutofit/>
          </a:bodyPr>
          <a:lstStyle/>
          <a:p>
            <a:r>
              <a:rPr lang="en-US" dirty="0"/>
              <a:t>Dave Milner - Phidiax</a:t>
            </a:r>
          </a:p>
          <a:p>
            <a:pPr lvl="1"/>
            <a:r>
              <a:rPr lang="en-US" dirty="0"/>
              <a:t>Sr. Collaboration &amp; Cloud Architect</a:t>
            </a:r>
          </a:p>
          <a:p>
            <a:r>
              <a:rPr lang="en-US" dirty="0"/>
              <a:t>Contact</a:t>
            </a:r>
          </a:p>
          <a:p>
            <a:pPr lvl="1"/>
            <a:r>
              <a:rPr lang="en-US" dirty="0"/>
              <a:t>Twitter @</a:t>
            </a:r>
            <a:r>
              <a:rPr lang="en-US" dirty="0" err="1"/>
              <a:t>davemilner</a:t>
            </a:r>
            <a:endParaRPr lang="en-US" dirty="0"/>
          </a:p>
          <a:p>
            <a:pPr lvl="1"/>
            <a:r>
              <a:rPr lang="en-US" dirty="0"/>
              <a:t>David.Milner@Phidiax.com</a:t>
            </a:r>
          </a:p>
          <a:p>
            <a:r>
              <a:rPr lang="en-US" dirty="0"/>
              <a:t>Blog – </a:t>
            </a:r>
            <a:r>
              <a:rPr lang="en-US" dirty="0">
                <a:hlinkClick r:id="rId2"/>
              </a:rPr>
              <a:t>www.davemilner.com</a:t>
            </a:r>
            <a:endParaRPr lang="en-US" dirty="0"/>
          </a:p>
          <a:p>
            <a:r>
              <a:rPr lang="en-US" dirty="0" err="1"/>
              <a:t>Github</a:t>
            </a:r>
            <a:endParaRPr lang="en-US" dirty="0"/>
          </a:p>
          <a:p>
            <a:pPr lvl="1"/>
            <a:r>
              <a:rPr lang="en-US" dirty="0"/>
              <a:t>https://github.com/davemilner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13" name="Picture 12"/>
          <p:cNvPicPr>
            <a:picLocks noChangeAspect="1"/>
          </p:cNvPicPr>
          <p:nvPr/>
        </p:nvPicPr>
        <p:blipFill rotWithShape="1">
          <a:blip r:embed="rId4"/>
          <a:srcRect l="20064"/>
          <a:stretch/>
        </p:blipFill>
        <p:spPr>
          <a:xfrm>
            <a:off x="5943600" y="1516698"/>
            <a:ext cx="3202195" cy="5341302"/>
          </a:xfrm>
          <a:prstGeom prst="rect">
            <a:avLst/>
          </a:prstGeom>
        </p:spPr>
      </p:pic>
    </p:spTree>
    <p:extLst>
      <p:ext uri="{BB962C8B-B14F-4D97-AF65-F5344CB8AC3E}">
        <p14:creationId xmlns:p14="http://schemas.microsoft.com/office/powerpoint/2010/main" val="10557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26</a:t>
            </a:fld>
            <a:endParaRPr lang="en-US" sz="1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6085332"/>
            <a:ext cx="1143000" cy="772668"/>
          </a:xfrm>
          <a:prstGeom prst="rect">
            <a:avLst/>
          </a:prstGeom>
        </p:spPr>
      </p:pic>
      <p:sp>
        <p:nvSpPr>
          <p:cNvPr id="4" name="TextBox 3"/>
          <p:cNvSpPr txBox="1"/>
          <p:nvPr/>
        </p:nvSpPr>
        <p:spPr>
          <a:xfrm>
            <a:off x="533400" y="1620940"/>
            <a:ext cx="7696200" cy="2031325"/>
          </a:xfrm>
          <a:prstGeom prst="rect">
            <a:avLst/>
          </a:prstGeom>
          <a:noFill/>
        </p:spPr>
        <p:txBody>
          <a:bodyPr wrap="square" rtlCol="0">
            <a:spAutoFit/>
          </a:bodyPr>
          <a:lstStyle/>
          <a:p>
            <a:r>
              <a:rPr lang="en-US" dirty="0"/>
              <a:t>Content at </a:t>
            </a:r>
            <a:r>
              <a:rPr lang="en-US" dirty="0" err="1"/>
              <a:t>Github</a:t>
            </a:r>
            <a:r>
              <a:rPr lang="en-US" dirty="0"/>
              <a:t>:</a:t>
            </a:r>
          </a:p>
          <a:p>
            <a:pPr marL="285750" indent="-285750">
              <a:buFont typeface="Wingdings" panose="05000000000000000000" pitchFamily="2" charset="2"/>
              <a:buChar char="§"/>
            </a:pPr>
            <a:r>
              <a:rPr lang="en-US" dirty="0">
                <a:hlinkClick r:id="rId3"/>
              </a:rPr>
              <a:t>https://github.com/davemilner/AzureGlobalBootcamp2017</a:t>
            </a:r>
            <a:endParaRPr lang="en-US" dirty="0"/>
          </a:p>
          <a:p>
            <a:pPr marL="285750" indent="-285750">
              <a:buFont typeface="Wingdings" panose="05000000000000000000" pitchFamily="2" charset="2"/>
              <a:buChar char="§"/>
            </a:pPr>
            <a:r>
              <a:rPr lang="en-US" dirty="0">
                <a:hlinkClick r:id="rId4"/>
              </a:rPr>
              <a:t>https://github.com/davemilner/h2oforlife</a:t>
            </a:r>
            <a:endParaRPr lang="en-US" dirty="0"/>
          </a:p>
          <a:p>
            <a:r>
              <a:rPr lang="en-US" dirty="0"/>
              <a:t>eBook:  </a:t>
            </a:r>
          </a:p>
          <a:p>
            <a:pPr marL="285750" indent="-285750">
              <a:buFont typeface="Wingdings" panose="05000000000000000000" pitchFamily="2" charset="2"/>
              <a:buChar char="§"/>
            </a:pPr>
            <a:r>
              <a:rPr lang="en-US" dirty="0"/>
              <a:t>Containerized Docker Application Lifecycle With Microsoft Platform and Tools - </a:t>
            </a:r>
            <a:r>
              <a:rPr lang="en-US" dirty="0">
                <a:hlinkClick r:id="rId5"/>
              </a:rPr>
              <a:t>https://www.microsoft.com/en-us/download/details.aspx?id=54266</a:t>
            </a:r>
            <a:endParaRPr lang="en-US" dirty="0"/>
          </a:p>
          <a:p>
            <a:endParaRPr lang="en-US" dirty="0"/>
          </a:p>
        </p:txBody>
      </p:sp>
      <p:sp>
        <p:nvSpPr>
          <p:cNvPr id="7" name="TextBox 6"/>
          <p:cNvSpPr txBox="1"/>
          <p:nvPr/>
        </p:nvSpPr>
        <p:spPr>
          <a:xfrm>
            <a:off x="428625" y="3432155"/>
            <a:ext cx="8143875" cy="3416320"/>
          </a:xfrm>
          <a:prstGeom prst="rect">
            <a:avLst/>
          </a:prstGeom>
          <a:noFill/>
        </p:spPr>
        <p:txBody>
          <a:bodyPr wrap="square" rtlCol="0">
            <a:spAutoFit/>
          </a:bodyPr>
          <a:lstStyle/>
          <a:p>
            <a:r>
              <a:rPr lang="en-US" dirty="0"/>
              <a:t>Resources:</a:t>
            </a:r>
          </a:p>
          <a:p>
            <a:pPr marL="285750" indent="-285750">
              <a:buFont typeface="Wingdings" panose="05000000000000000000" pitchFamily="2" charset="2"/>
              <a:buChar char="§"/>
            </a:pPr>
            <a:r>
              <a:rPr lang="en-US" dirty="0"/>
              <a:t>Docker Development with Visual Studio 2017 – Steve Lasker  - </a:t>
            </a:r>
            <a:r>
              <a:rPr lang="en-US" dirty="0">
                <a:hlinkClick r:id="rId6"/>
              </a:rPr>
              <a:t>https://channel9.msdn.com/Events/Visual-Studio/Visual-Studio-2017-Launch/T111</a:t>
            </a:r>
            <a:endParaRPr lang="en-US" dirty="0"/>
          </a:p>
          <a:p>
            <a:pPr marL="285750" indent="-285750">
              <a:buFont typeface="Wingdings" panose="05000000000000000000" pitchFamily="2" charset="2"/>
              <a:buChar char="§"/>
            </a:pPr>
            <a:r>
              <a:rPr lang="en-US" dirty="0"/>
              <a:t>Docker Workflows with Visual Studio – Steve Lasker </a:t>
            </a:r>
            <a:r>
              <a:rPr lang="en-US" dirty="0">
                <a:hlinkClick r:id="rId7"/>
              </a:rPr>
              <a:t>https://channel9.msdn.com/Events/Connect/2016/206</a:t>
            </a:r>
            <a:r>
              <a:rPr lang="en-US" dirty="0"/>
              <a:t> -</a:t>
            </a:r>
          </a:p>
          <a:p>
            <a:pPr marL="285750" indent="-285750">
              <a:buFont typeface="Wingdings" panose="05000000000000000000" pitchFamily="2" charset="2"/>
              <a:buChar char="§"/>
            </a:pPr>
            <a:r>
              <a:rPr lang="en-US" dirty="0"/>
              <a:t>Azure Container Registry – Steve Lasker </a:t>
            </a:r>
            <a:r>
              <a:rPr lang="en-US" dirty="0">
                <a:hlinkClick r:id="rId8"/>
              </a:rPr>
              <a:t>https://channel9.msdn.com/Events/Connect/2016/205</a:t>
            </a:r>
            <a:r>
              <a:rPr lang="en-US" dirty="0"/>
              <a:t> -</a:t>
            </a:r>
          </a:p>
          <a:p>
            <a:pPr marL="285750" indent="-285750">
              <a:buFont typeface="Wingdings" panose="05000000000000000000" pitchFamily="2" charset="2"/>
              <a:buChar char="§"/>
            </a:pPr>
            <a:r>
              <a:rPr lang="en-US" dirty="0"/>
              <a:t>Deploying Containers to Azure App Services and Azure Container Service - </a:t>
            </a:r>
            <a:r>
              <a:rPr lang="en-US" dirty="0">
                <a:hlinkClick r:id="rId9"/>
              </a:rPr>
              <a:t>https://channel9.msdn.com/Events/Visual-Studio/Visual-Studio-2017-Launch/T120</a:t>
            </a:r>
            <a:r>
              <a:rPr lang="en-US" dirty="0"/>
              <a:t> </a:t>
            </a:r>
          </a:p>
          <a:p>
            <a:pPr marL="285750" indent="-285750">
              <a:buFont typeface="Wingdings" panose="05000000000000000000" pitchFamily="2" charset="2"/>
              <a:buChar char="§"/>
            </a:pPr>
            <a:r>
              <a:rPr lang="en-US" dirty="0"/>
              <a:t>Continuous Integration and Deployment to Azure Container Service – John </a:t>
            </a:r>
            <a:r>
              <a:rPr lang="en-US" dirty="0" err="1"/>
              <a:t>Stallo</a:t>
            </a:r>
            <a:r>
              <a:rPr lang="en-US" dirty="0"/>
              <a:t> - </a:t>
            </a:r>
            <a:r>
              <a:rPr lang="en-US" dirty="0">
                <a:hlinkClick r:id="rId10"/>
              </a:rPr>
              <a:t>https://channel9.msdn.com/Events/Connect/2016/204</a:t>
            </a:r>
            <a:endParaRPr lang="en-US" dirty="0"/>
          </a:p>
          <a:p>
            <a:endParaRPr lang="en-US" dirty="0"/>
          </a:p>
        </p:txBody>
      </p:sp>
    </p:spTree>
    <p:extLst>
      <p:ext uri="{BB962C8B-B14F-4D97-AF65-F5344CB8AC3E}">
        <p14:creationId xmlns:p14="http://schemas.microsoft.com/office/powerpoint/2010/main" val="3865895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8153400" cy="990600"/>
          </a:xfrm>
        </p:spPr>
        <p:txBody>
          <a:bodyPr/>
          <a:lstStyle/>
          <a:p>
            <a:r>
              <a:rPr lang="en-US" dirty="0"/>
              <a:t>Thank You!</a:t>
            </a:r>
          </a:p>
        </p:txBody>
      </p:sp>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27</a:t>
            </a:fld>
            <a:endParaRPr lang="en-US" sz="1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 y="152400"/>
            <a:ext cx="1143000" cy="772668"/>
          </a:xfrm>
          <a:prstGeom prst="rect">
            <a:avLst/>
          </a:prstGeom>
        </p:spPr>
      </p:pic>
      <p:sp>
        <p:nvSpPr>
          <p:cNvPr id="7" name="TextBox 6"/>
          <p:cNvSpPr txBox="1"/>
          <p:nvPr/>
        </p:nvSpPr>
        <p:spPr>
          <a:xfrm>
            <a:off x="152400" y="1905000"/>
            <a:ext cx="4800600" cy="1692771"/>
          </a:xfrm>
          <a:prstGeom prst="rect">
            <a:avLst/>
          </a:prstGeom>
          <a:noFill/>
        </p:spPr>
        <p:txBody>
          <a:bodyPr wrap="square" rtlCol="0">
            <a:spAutoFit/>
          </a:bodyPr>
          <a:lstStyle/>
          <a:p>
            <a:r>
              <a:rPr lang="en-US" sz="3200" dirty="0"/>
              <a:t>Call to Action !!!  </a:t>
            </a:r>
          </a:p>
          <a:p>
            <a:pPr marL="285750" indent="-285750">
              <a:buFont typeface="Wingdings" panose="05000000000000000000" pitchFamily="2" charset="2"/>
              <a:buChar char="§"/>
            </a:pPr>
            <a:r>
              <a:rPr lang="en-US" sz="2400" dirty="0"/>
              <a:t>Take Advantage of last 4 Years of Container Advancement</a:t>
            </a:r>
          </a:p>
          <a:p>
            <a:pPr marL="285750" indent="-285750">
              <a:buFont typeface="Wingdings" panose="05000000000000000000" pitchFamily="2" charset="2"/>
              <a:buChar char="§"/>
            </a:pPr>
            <a:r>
              <a:rPr lang="en-US" sz="2400" dirty="0"/>
              <a:t>Streamline Your DevOps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70360" y="2184361"/>
            <a:ext cx="5341302" cy="4005977"/>
          </a:xfrm>
          <a:prstGeom prst="rect">
            <a:avLst/>
          </a:prstGeom>
        </p:spPr>
      </p:pic>
    </p:spTree>
    <p:extLst>
      <p:ext uri="{BB962C8B-B14F-4D97-AF65-F5344CB8AC3E}">
        <p14:creationId xmlns:p14="http://schemas.microsoft.com/office/powerpoint/2010/main" val="2131061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3</a:t>
            </a:fld>
            <a:endParaRPr lang="en-US" sz="1000" dirty="0"/>
          </a:p>
        </p:txBody>
      </p:sp>
      <p:sp>
        <p:nvSpPr>
          <p:cNvPr id="5" name="Content Placeholder 4"/>
          <p:cNvSpPr>
            <a:spLocks noGrp="1"/>
          </p:cNvSpPr>
          <p:nvPr>
            <p:ph sz="quarter" idx="1"/>
          </p:nvPr>
        </p:nvSpPr>
        <p:spPr>
          <a:xfrm>
            <a:off x="4015916" y="1516696"/>
            <a:ext cx="5128084" cy="5341302"/>
          </a:xfrm>
        </p:spPr>
        <p:txBody>
          <a:bodyPr>
            <a:normAutofit fontScale="92500" lnSpcReduction="20000"/>
          </a:bodyPr>
          <a:lstStyle/>
          <a:p>
            <a:r>
              <a:rPr lang="en-US" dirty="0"/>
              <a:t>H2O for Life</a:t>
            </a:r>
          </a:p>
          <a:p>
            <a:pPr lvl="1"/>
            <a:r>
              <a:rPr lang="en-US" dirty="0"/>
              <a:t>Open source project</a:t>
            </a:r>
          </a:p>
          <a:p>
            <a:pPr lvl="1"/>
            <a:r>
              <a:rPr lang="en-US" dirty="0"/>
              <a:t>https://github.com/davemilner/h2oforlife</a:t>
            </a:r>
          </a:p>
          <a:p>
            <a:r>
              <a:rPr lang="en-US" dirty="0"/>
              <a:t>Background</a:t>
            </a:r>
          </a:p>
          <a:p>
            <a:pPr lvl="1"/>
            <a:r>
              <a:rPr lang="en-US" dirty="0"/>
              <a:t>Dev Junkyards</a:t>
            </a:r>
          </a:p>
          <a:p>
            <a:pPr lvl="1"/>
            <a:r>
              <a:rPr lang="en-US" dirty="0"/>
              <a:t>Personal injury</a:t>
            </a:r>
          </a:p>
          <a:p>
            <a:pPr lvl="1"/>
            <a:r>
              <a:rPr lang="en-US" dirty="0"/>
              <a:t>Water consumption monitoring</a:t>
            </a:r>
          </a:p>
          <a:p>
            <a:r>
              <a:rPr lang="en-US" dirty="0"/>
              <a:t>Focus</a:t>
            </a:r>
          </a:p>
          <a:p>
            <a:pPr lvl="1"/>
            <a:r>
              <a:rPr lang="en-US" dirty="0"/>
              <a:t>Water consumption tracking</a:t>
            </a:r>
          </a:p>
          <a:p>
            <a:r>
              <a:rPr lang="en-US" dirty="0"/>
              <a:t>Demos – toward this effort</a:t>
            </a:r>
          </a:p>
          <a:p>
            <a:r>
              <a:rPr lang="en-US" dirty="0"/>
              <a:t>Open source</a:t>
            </a:r>
          </a:p>
          <a:p>
            <a:pPr lvl="1"/>
            <a:r>
              <a:rPr lang="en-US" dirty="0"/>
              <a:t>Conversation</a:t>
            </a:r>
          </a:p>
          <a:p>
            <a:pPr lvl="1"/>
            <a:r>
              <a:rPr lang="en-US" dirty="0"/>
              <a:t>Get Involved</a:t>
            </a:r>
          </a:p>
          <a:p>
            <a:pPr marL="0" indent="0">
              <a:buNone/>
            </a:pPr>
            <a:endParaRPr lang="en-US" dirty="0"/>
          </a:p>
          <a:p>
            <a:pPr lvl="1"/>
            <a:endParaRPr lang="en-US" dirty="0"/>
          </a:p>
          <a:p>
            <a:pPr marL="365760" lvl="1" indent="0">
              <a:buNone/>
            </a:pP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67663" y="2184359"/>
            <a:ext cx="5341302" cy="4005977"/>
          </a:xfrm>
          <a:prstGeom prst="rect">
            <a:avLst/>
          </a:prstGeom>
        </p:spPr>
      </p:pic>
    </p:spTree>
    <p:extLst>
      <p:ext uri="{BB962C8B-B14F-4D97-AF65-F5344CB8AC3E}">
        <p14:creationId xmlns:p14="http://schemas.microsoft.com/office/powerpoint/2010/main" val="190283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0" end="10"/>
                                            </p:txEl>
                                          </p:spTgt>
                                        </p:tgtEl>
                                        <p:attrNameLst>
                                          <p:attrName>style.visibility</p:attrName>
                                        </p:attrNameLst>
                                      </p:cBhvr>
                                      <p:to>
                                        <p:strVal val="visible"/>
                                      </p:to>
                                    </p:set>
                                    <p:animEffect transition="in" filter="fade">
                                      <p:cBhvr>
                                        <p:cTn id="30" dur="500"/>
                                        <p:tgtEl>
                                          <p:spTgt spid="5">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animEffect transition="in" filter="fade">
                                      <p:cBhvr>
                                        <p:cTn id="33" dur="500"/>
                                        <p:tgtEl>
                                          <p:spTgt spid="5">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2" end="12"/>
                                            </p:txEl>
                                          </p:spTgt>
                                        </p:tgtEl>
                                        <p:attrNameLst>
                                          <p:attrName>style.visibility</p:attrName>
                                        </p:attrNameLst>
                                      </p:cBhvr>
                                      <p:to>
                                        <p:strVal val="visible"/>
                                      </p:to>
                                    </p:set>
                                    <p:animEffect transition="in" filter="fade">
                                      <p:cBhvr>
                                        <p:cTn id="36"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4</a:t>
            </a:fld>
            <a:endParaRPr lang="en-US" sz="1000" dirty="0"/>
          </a:p>
        </p:txBody>
      </p:sp>
      <p:sp>
        <p:nvSpPr>
          <p:cNvPr id="5" name="Content Placeholder 4"/>
          <p:cNvSpPr>
            <a:spLocks noGrp="1"/>
          </p:cNvSpPr>
          <p:nvPr>
            <p:ph sz="quarter" idx="1"/>
          </p:nvPr>
        </p:nvSpPr>
        <p:spPr>
          <a:xfrm>
            <a:off x="0" y="1516698"/>
            <a:ext cx="5943600" cy="5341302"/>
          </a:xfrm>
        </p:spPr>
        <p:txBody>
          <a:bodyPr/>
          <a:lstStyle/>
          <a:p>
            <a:r>
              <a:rPr lang="en-US" dirty="0"/>
              <a:t>Agenda</a:t>
            </a:r>
          </a:p>
          <a:p>
            <a:pPr lvl="1"/>
            <a:r>
              <a:rPr lang="en-US" dirty="0"/>
              <a:t>Microservices</a:t>
            </a:r>
          </a:p>
          <a:p>
            <a:pPr lvl="1"/>
            <a:r>
              <a:rPr lang="en-US" dirty="0"/>
              <a:t>Docker</a:t>
            </a:r>
          </a:p>
          <a:p>
            <a:r>
              <a:rPr lang="en-US" dirty="0"/>
              <a:t>Purpose</a:t>
            </a:r>
          </a:p>
          <a:p>
            <a:pPr lvl="1"/>
            <a:r>
              <a:rPr lang="en-US" dirty="0"/>
              <a:t>Introduce to Trend</a:t>
            </a:r>
          </a:p>
          <a:p>
            <a:pPr lvl="1"/>
            <a:r>
              <a:rPr lang="en-US" dirty="0"/>
              <a:t>Advances in Tools</a:t>
            </a:r>
          </a:p>
          <a:p>
            <a:pPr lvl="2"/>
            <a:r>
              <a:rPr lang="en-US" dirty="0"/>
              <a:t>Visual Studio 2017 / Code</a:t>
            </a:r>
          </a:p>
          <a:p>
            <a:pPr lvl="2"/>
            <a:r>
              <a:rPr lang="en-US" dirty="0"/>
              <a:t>Azure</a:t>
            </a:r>
          </a:p>
          <a:p>
            <a:pPr lvl="2"/>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470360" y="2177734"/>
            <a:ext cx="5341302" cy="4005977"/>
          </a:xfrm>
          <a:prstGeom prst="rect">
            <a:avLst/>
          </a:prstGeom>
        </p:spPr>
      </p:pic>
    </p:spTree>
    <p:extLst>
      <p:ext uri="{BB962C8B-B14F-4D97-AF65-F5344CB8AC3E}">
        <p14:creationId xmlns:p14="http://schemas.microsoft.com/office/powerpoint/2010/main" val="322382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fade">
                                      <p:cBhvr>
                                        <p:cTn id="16" dur="500"/>
                                        <p:tgtEl>
                                          <p:spTgt spid="5">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animEffect transition="in" filter="fade">
                                      <p:cBhvr>
                                        <p:cTn id="1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lgn="r"/>
            <a:fld id="{256D3EEF-DE4E-429D-8EC4-DDC531AFF587}" type="slidenum">
              <a:rPr lang="en-US" sz="1000" smtClean="0"/>
              <a:pPr algn="r"/>
              <a:t>5</a:t>
            </a:fld>
            <a:endParaRPr lang="en-US" sz="1000" dirty="0"/>
          </a:p>
        </p:txBody>
      </p:sp>
      <p:sp>
        <p:nvSpPr>
          <p:cNvPr id="4" name="Content Placeholder 3"/>
          <p:cNvSpPr>
            <a:spLocks noGrp="1"/>
          </p:cNvSpPr>
          <p:nvPr>
            <p:ph sz="quarter" idx="1"/>
          </p:nvPr>
        </p:nvSpPr>
        <p:spPr/>
        <p:txBody>
          <a:bodyPr/>
          <a:lstStyle/>
          <a:p>
            <a:r>
              <a:rPr lang="en-US" dirty="0"/>
              <a:t>Monolithic Architecture - Old</a:t>
            </a:r>
          </a:p>
          <a:p>
            <a:pPr lvl="1"/>
            <a:r>
              <a:rPr lang="en-US" dirty="0"/>
              <a:t>Solution:  IIS Website / .NET server side code</a:t>
            </a:r>
          </a:p>
          <a:p>
            <a:pPr lvl="2"/>
            <a:r>
              <a:rPr lang="en-US" dirty="0"/>
              <a:t>Extended </a:t>
            </a:r>
            <a:r>
              <a:rPr lang="en-US" dirty="0" err="1"/>
              <a:t>vdir</a:t>
            </a:r>
            <a:r>
              <a:rPr lang="en-US" dirty="0"/>
              <a:t> directory structure underneath</a:t>
            </a:r>
          </a:p>
          <a:p>
            <a:pPr lvl="2"/>
            <a:r>
              <a:rPr lang="en-US" dirty="0"/>
              <a:t>Sub “Apps”</a:t>
            </a:r>
          </a:p>
          <a:p>
            <a:pPr lvl="2"/>
            <a:r>
              <a:rPr lang="en-US" dirty="0"/>
              <a:t>Examples of original monolithic site architecture:</a:t>
            </a:r>
          </a:p>
          <a:p>
            <a:pPr lvl="3"/>
            <a:endParaRPr lang="en-US" dirty="0"/>
          </a:p>
          <a:p>
            <a:pPr lvl="1"/>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46" y="4038600"/>
            <a:ext cx="2286000" cy="12801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4191000"/>
            <a:ext cx="2847975" cy="14001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5118209"/>
            <a:ext cx="2857500" cy="1524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spTree>
    <p:extLst>
      <p:ext uri="{BB962C8B-B14F-4D97-AF65-F5344CB8AC3E}">
        <p14:creationId xmlns:p14="http://schemas.microsoft.com/office/powerpoint/2010/main" val="181197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6</a:t>
            </a:fld>
            <a:endParaRPr lang="en-US" sz="1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sp>
        <p:nvSpPr>
          <p:cNvPr id="8" name="TextBox 7"/>
          <p:cNvSpPr txBox="1"/>
          <p:nvPr/>
        </p:nvSpPr>
        <p:spPr>
          <a:xfrm>
            <a:off x="3810000" y="1828800"/>
            <a:ext cx="1828800" cy="830997"/>
          </a:xfrm>
          <a:prstGeom prst="rect">
            <a:avLst/>
          </a:prstGeom>
          <a:noFill/>
        </p:spPr>
        <p:txBody>
          <a:bodyPr wrap="square" rtlCol="0">
            <a:spAutoFit/>
          </a:bodyPr>
          <a:lstStyle/>
          <a:p>
            <a:r>
              <a:rPr lang="en-US" sz="4800" dirty="0">
                <a:solidFill>
                  <a:schemeClr val="bg1"/>
                </a:solidFill>
                <a:latin typeface="AR BERKLEY" panose="02000000000000000000" pitchFamily="2" charset="0"/>
              </a:rPr>
              <a:t>Demo</a:t>
            </a:r>
          </a:p>
        </p:txBody>
      </p:sp>
      <p:sp>
        <p:nvSpPr>
          <p:cNvPr id="2" name="Content Placeholder 1"/>
          <p:cNvSpPr>
            <a:spLocks noGrp="1"/>
          </p:cNvSpPr>
          <p:nvPr>
            <p:ph sz="quarter" idx="1"/>
          </p:nvPr>
        </p:nvSpPr>
        <p:spPr/>
        <p:txBody>
          <a:bodyPr/>
          <a:lstStyle/>
          <a:p>
            <a:endParaRPr lang="en-US"/>
          </a:p>
        </p:txBody>
      </p:sp>
      <p:pic>
        <p:nvPicPr>
          <p:cNvPr id="10" name="Picture 2" descr="http://microservices.io/i/Microservice_Architecture.png"/>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bwMode="auto">
          <a:xfrm>
            <a:off x="0" y="1516698"/>
            <a:ext cx="9144000" cy="5341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6400800"/>
            <a:ext cx="2514600" cy="369332"/>
          </a:xfrm>
          <a:prstGeom prst="rect">
            <a:avLst/>
          </a:prstGeom>
          <a:noFill/>
        </p:spPr>
        <p:txBody>
          <a:bodyPr wrap="square" rtlCol="0">
            <a:spAutoFit/>
          </a:bodyPr>
          <a:lstStyle/>
          <a:p>
            <a:r>
              <a:rPr lang="en-US" dirty="0"/>
              <a:t>From microservices.io</a:t>
            </a:r>
          </a:p>
        </p:txBody>
      </p:sp>
    </p:spTree>
    <p:extLst>
      <p:ext uri="{BB962C8B-B14F-4D97-AF65-F5344CB8AC3E}">
        <p14:creationId xmlns:p14="http://schemas.microsoft.com/office/powerpoint/2010/main" val="1389507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7</a:t>
            </a:fld>
            <a:endParaRPr lang="en-US" sz="1000" dirty="0"/>
          </a:p>
        </p:txBody>
      </p:sp>
      <p:sp>
        <p:nvSpPr>
          <p:cNvPr id="5" name="Content Placeholder 4"/>
          <p:cNvSpPr>
            <a:spLocks noGrp="1"/>
          </p:cNvSpPr>
          <p:nvPr>
            <p:ph sz="quarter" idx="1"/>
          </p:nvPr>
        </p:nvSpPr>
        <p:spPr>
          <a:xfrm>
            <a:off x="4015916" y="1516696"/>
            <a:ext cx="5128084" cy="5341302"/>
          </a:xfrm>
        </p:spPr>
        <p:txBody>
          <a:bodyPr>
            <a:normAutofit/>
          </a:bodyPr>
          <a:lstStyle/>
          <a:p>
            <a:r>
              <a:rPr lang="en-US" dirty="0"/>
              <a:t>Microservices</a:t>
            </a:r>
          </a:p>
          <a:p>
            <a:pPr lvl="1"/>
            <a:r>
              <a:rPr lang="en-US" dirty="0"/>
              <a:t>.NET</a:t>
            </a:r>
          </a:p>
          <a:p>
            <a:pPr lvl="1"/>
            <a:r>
              <a:rPr lang="en-US" dirty="0"/>
              <a:t>JavaScript / Node.js</a:t>
            </a:r>
          </a:p>
          <a:p>
            <a:r>
              <a:rPr lang="en-US" dirty="0"/>
              <a:t>.NET</a:t>
            </a:r>
          </a:p>
          <a:p>
            <a:pPr lvl="1"/>
            <a:r>
              <a:rPr lang="en-US" dirty="0"/>
              <a:t>Evolution of .NET</a:t>
            </a:r>
          </a:p>
          <a:p>
            <a:pPr lvl="1"/>
            <a:r>
              <a:rPr lang="en-US" dirty="0"/>
              <a:t>.NET Core</a:t>
            </a:r>
          </a:p>
          <a:p>
            <a:r>
              <a:rPr lang="en-US" dirty="0"/>
              <a:t>ECMAScript / Node.js</a:t>
            </a:r>
          </a:p>
          <a:p>
            <a:pPr lvl="1"/>
            <a:r>
              <a:rPr lang="en-US" dirty="0"/>
              <a:t>JS frameworks</a:t>
            </a:r>
          </a:p>
          <a:p>
            <a:pPr lvl="1"/>
            <a:r>
              <a:rPr lang="en-US" dirty="0" err="1"/>
              <a:t>TypeScript</a:t>
            </a:r>
            <a:endParaRPr lang="en-US" dirty="0"/>
          </a:p>
          <a:p>
            <a:pPr lvl="1"/>
            <a:r>
              <a:rPr lang="en-US" dirty="0"/>
              <a:t>Data layer - </a:t>
            </a:r>
            <a:r>
              <a:rPr lang="en-US" dirty="0" err="1"/>
              <a:t>NoSql</a:t>
            </a:r>
            <a:endParaRPr lang="en-US" dirty="0"/>
          </a:p>
          <a:p>
            <a:pPr lvl="1"/>
            <a:endParaRPr lang="en-US" dirty="0"/>
          </a:p>
          <a:p>
            <a:pPr lvl="1"/>
            <a:endParaRPr lang="en-US" dirty="0"/>
          </a:p>
          <a:p>
            <a:pPr marL="0" indent="0">
              <a:buNone/>
            </a:pPr>
            <a:endParaRPr lang="en-US" dirty="0"/>
          </a:p>
          <a:p>
            <a:pPr lvl="1"/>
            <a:endParaRPr lang="en-US" dirty="0"/>
          </a:p>
          <a:p>
            <a:pPr marL="365760" lvl="1" indent="0">
              <a:buNone/>
            </a:pP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57725" y="2184359"/>
            <a:ext cx="5341304" cy="4005978"/>
          </a:xfrm>
          <a:prstGeom prst="rect">
            <a:avLst/>
          </a:prstGeom>
        </p:spPr>
      </p:pic>
    </p:spTree>
    <p:extLst>
      <p:ext uri="{BB962C8B-B14F-4D97-AF65-F5344CB8AC3E}">
        <p14:creationId xmlns:p14="http://schemas.microsoft.com/office/powerpoint/2010/main" val="3426748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8</a:t>
            </a:fld>
            <a:endParaRPr lang="en-US" sz="1000" dirty="0"/>
          </a:p>
        </p:txBody>
      </p:sp>
      <p:sp>
        <p:nvSpPr>
          <p:cNvPr id="5" name="Content Placeholder 4"/>
          <p:cNvSpPr>
            <a:spLocks noGrp="1"/>
          </p:cNvSpPr>
          <p:nvPr>
            <p:ph sz="quarter" idx="1"/>
          </p:nvPr>
        </p:nvSpPr>
        <p:spPr>
          <a:xfrm>
            <a:off x="0" y="1516698"/>
            <a:ext cx="5943600" cy="5341302"/>
          </a:xfrm>
        </p:spPr>
        <p:txBody>
          <a:bodyPr/>
          <a:lstStyle/>
          <a:p>
            <a:r>
              <a:rPr lang="en-US" dirty="0"/>
              <a:t>Docker</a:t>
            </a:r>
          </a:p>
          <a:p>
            <a:pPr lvl="1"/>
            <a:r>
              <a:rPr lang="en-US" dirty="0"/>
              <a:t>Container Advancements</a:t>
            </a:r>
          </a:p>
          <a:p>
            <a:pPr lvl="1"/>
            <a:r>
              <a:rPr lang="en-US" dirty="0"/>
              <a:t>Orchestrators</a:t>
            </a:r>
          </a:p>
          <a:p>
            <a:r>
              <a:rPr lang="en-US" dirty="0"/>
              <a:t>Visual Studio 2017 and Docker</a:t>
            </a:r>
          </a:p>
          <a:p>
            <a:pPr lvl="1"/>
            <a:r>
              <a:rPr lang="en-US" dirty="0"/>
              <a:t>Integrated Docker support</a:t>
            </a:r>
          </a:p>
          <a:p>
            <a:pPr lvl="1"/>
            <a:r>
              <a:rPr lang="en-US" dirty="0"/>
              <a:t>Azure Deployment</a:t>
            </a:r>
          </a:p>
          <a:p>
            <a:r>
              <a:rPr lang="en-US" dirty="0"/>
              <a:t>Azure and Docker</a:t>
            </a:r>
          </a:p>
          <a:p>
            <a:pPr lvl="1"/>
            <a:r>
              <a:rPr lang="en-US" dirty="0"/>
              <a:t>Azure Container Registry</a:t>
            </a:r>
          </a:p>
          <a:p>
            <a:pPr lvl="1"/>
            <a:r>
              <a:rPr lang="en-US" dirty="0"/>
              <a:t>Windows Server 2016 / IaaS</a:t>
            </a:r>
          </a:p>
          <a:p>
            <a:pPr lvl="1"/>
            <a:endParaRPr lang="en-US" dirty="0"/>
          </a:p>
          <a:p>
            <a:pPr lvl="2"/>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453795" y="2184361"/>
            <a:ext cx="5341302" cy="4005977"/>
          </a:xfrm>
          <a:prstGeom prst="rect">
            <a:avLst/>
          </a:prstGeom>
        </p:spPr>
      </p:pic>
    </p:spTree>
    <p:extLst>
      <p:ext uri="{BB962C8B-B14F-4D97-AF65-F5344CB8AC3E}">
        <p14:creationId xmlns:p14="http://schemas.microsoft.com/office/powerpoint/2010/main" val="2154439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6"/>
          </p:nvPr>
        </p:nvSpPr>
        <p:spPr/>
        <p:txBody>
          <a:bodyPr/>
          <a:lstStyle/>
          <a:p>
            <a:pPr algn="r"/>
            <a:fld id="{256D3EEF-DE4E-429D-8EC4-DDC531AFF587}" type="slidenum">
              <a:rPr lang="en-US" sz="1000" smtClean="0"/>
              <a:pPr algn="r"/>
              <a:t>9</a:t>
            </a:fld>
            <a:endParaRPr lang="en-US" sz="1000" dirty="0"/>
          </a:p>
        </p:txBody>
      </p:sp>
      <p:sp>
        <p:nvSpPr>
          <p:cNvPr id="5" name="Content Placeholder 4"/>
          <p:cNvSpPr>
            <a:spLocks noGrp="1"/>
          </p:cNvSpPr>
          <p:nvPr>
            <p:ph sz="quarter" idx="1"/>
          </p:nvPr>
        </p:nvSpPr>
        <p:spPr>
          <a:xfrm>
            <a:off x="4015916" y="1516696"/>
            <a:ext cx="5128084" cy="5341302"/>
          </a:xfrm>
        </p:spPr>
        <p:txBody>
          <a:bodyPr>
            <a:normAutofit fontScale="77500" lnSpcReduction="20000"/>
          </a:bodyPr>
          <a:lstStyle/>
          <a:p>
            <a:r>
              <a:rPr lang="en-US" dirty="0"/>
              <a:t>Microservices - Evolution of .NET</a:t>
            </a:r>
          </a:p>
          <a:p>
            <a:pPr lvl="1"/>
            <a:r>
              <a:rPr lang="en-US" dirty="0"/>
              <a:t>C#</a:t>
            </a:r>
          </a:p>
          <a:p>
            <a:pPr lvl="2"/>
            <a:r>
              <a:rPr lang="en-US" dirty="0"/>
              <a:t>1.0 - Managed Code</a:t>
            </a:r>
          </a:p>
          <a:p>
            <a:pPr lvl="2"/>
            <a:r>
              <a:rPr lang="en-US" dirty="0"/>
              <a:t>2.0 – Generics, Anon Delegates</a:t>
            </a:r>
          </a:p>
          <a:p>
            <a:pPr lvl="2"/>
            <a:r>
              <a:rPr lang="en-US" dirty="0"/>
              <a:t>3.0 – LINQ</a:t>
            </a:r>
          </a:p>
          <a:p>
            <a:pPr lvl="2"/>
            <a:r>
              <a:rPr lang="en-US" dirty="0"/>
              <a:t>4.0 – Dynamic typing</a:t>
            </a:r>
          </a:p>
          <a:p>
            <a:pPr lvl="1"/>
            <a:r>
              <a:rPr lang="en-US" dirty="0"/>
              <a:t>IIS </a:t>
            </a:r>
          </a:p>
          <a:p>
            <a:pPr lvl="2"/>
            <a:r>
              <a:rPr lang="en-US" dirty="0"/>
              <a:t>ASP.NET</a:t>
            </a:r>
          </a:p>
          <a:p>
            <a:pPr lvl="2"/>
            <a:r>
              <a:rPr lang="en-US" dirty="0"/>
              <a:t>Windows Server</a:t>
            </a:r>
          </a:p>
          <a:p>
            <a:r>
              <a:rPr lang="en-US" dirty="0"/>
              <a:t>.NET (5.0) Core  1.0+</a:t>
            </a:r>
          </a:p>
          <a:p>
            <a:r>
              <a:rPr lang="en-US" dirty="0"/>
              <a:t>Cross-platform</a:t>
            </a:r>
          </a:p>
          <a:p>
            <a:pPr lvl="1"/>
            <a:r>
              <a:rPr lang="en-US" dirty="0"/>
              <a:t>Remove dependency on OS stack – ASP.NET Core</a:t>
            </a:r>
          </a:p>
          <a:p>
            <a:pPr lvl="1"/>
            <a:r>
              <a:rPr lang="en-US" dirty="0"/>
              <a:t>Intersection of Container and Dev</a:t>
            </a:r>
          </a:p>
          <a:p>
            <a:r>
              <a:rPr lang="en-US" dirty="0"/>
              <a:t>.NET Standard</a:t>
            </a:r>
          </a:p>
          <a:p>
            <a:r>
              <a:rPr lang="en-US" dirty="0"/>
              <a:t>DevOps</a:t>
            </a:r>
          </a:p>
          <a:p>
            <a:pPr lvl="1"/>
            <a:endParaRPr lang="en-US" dirty="0"/>
          </a:p>
          <a:p>
            <a:pPr lvl="1"/>
            <a:endParaRPr lang="en-US" dirty="0"/>
          </a:p>
          <a:p>
            <a:pPr marL="0" indent="0">
              <a:buNone/>
            </a:pPr>
            <a:endParaRPr lang="en-US" dirty="0"/>
          </a:p>
          <a:p>
            <a:pPr lvl="1"/>
            <a:endParaRPr lang="en-US" dirty="0"/>
          </a:p>
          <a:p>
            <a:pPr marL="365760" lvl="1" indent="0">
              <a:buNone/>
            </a:pP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96" y="232145"/>
            <a:ext cx="1143000" cy="77266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57725" y="2164481"/>
            <a:ext cx="5341304" cy="4005978"/>
          </a:xfrm>
          <a:prstGeom prst="rect">
            <a:avLst/>
          </a:prstGeom>
        </p:spPr>
      </p:pic>
    </p:spTree>
    <p:extLst>
      <p:ext uri="{BB962C8B-B14F-4D97-AF65-F5344CB8AC3E}">
        <p14:creationId xmlns:p14="http://schemas.microsoft.com/office/powerpoint/2010/main" val="3862953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10" end="10"/>
                                            </p:txEl>
                                          </p:spTgt>
                                        </p:tgtEl>
                                        <p:attrNameLst>
                                          <p:attrName>style.visibility</p:attrName>
                                        </p:attrNameLst>
                                      </p:cBhvr>
                                      <p:to>
                                        <p:strVal val="visible"/>
                                      </p:to>
                                    </p:set>
                                    <p:animEffect transition="in" filter="fade">
                                      <p:cBhvr>
                                        <p:cTn id="38" dur="500"/>
                                        <p:tgtEl>
                                          <p:spTgt spid="5">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animEffect transition="in" filter="fade">
                                      <p:cBhvr>
                                        <p:cTn id="41" dur="500"/>
                                        <p:tgtEl>
                                          <p:spTgt spid="5">
                                            <p:txEl>
                                              <p:pRg st="11" end="1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2" end="12"/>
                                            </p:txEl>
                                          </p:spTgt>
                                        </p:tgtEl>
                                        <p:attrNameLst>
                                          <p:attrName>style.visibility</p:attrName>
                                        </p:attrNameLst>
                                      </p:cBhvr>
                                      <p:to>
                                        <p:strVal val="visible"/>
                                      </p:to>
                                    </p:set>
                                    <p:animEffect transition="in" filter="fade">
                                      <p:cBhvr>
                                        <p:cTn id="44" dur="500"/>
                                        <p:tgtEl>
                                          <p:spTgt spid="5">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xEl>
                                              <p:pRg st="13" end="13"/>
                                            </p:txEl>
                                          </p:spTgt>
                                        </p:tgtEl>
                                        <p:attrNameLst>
                                          <p:attrName>style.visibility</p:attrName>
                                        </p:attrNameLst>
                                      </p:cBhvr>
                                      <p:to>
                                        <p:strVal val="visible"/>
                                      </p:to>
                                    </p:set>
                                    <p:animEffect transition="in" filter="fade">
                                      <p:cBhvr>
                                        <p:cTn id="49" dur="500"/>
                                        <p:tgtEl>
                                          <p:spTgt spid="5">
                                            <p:txEl>
                                              <p:pRg st="13" end="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14" end="14"/>
                                            </p:txEl>
                                          </p:spTgt>
                                        </p:tgtEl>
                                        <p:attrNameLst>
                                          <p:attrName>style.visibility</p:attrName>
                                        </p:attrNameLst>
                                      </p:cBhvr>
                                      <p:to>
                                        <p:strVal val="visible"/>
                                      </p:to>
                                    </p:set>
                                    <p:animEffect transition="in" filter="fade">
                                      <p:cBhvr>
                                        <p:cTn id="54"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Custom 1">
      <a:dk1>
        <a:sysClr val="windowText" lastClr="000000"/>
      </a:dk1>
      <a:lt1>
        <a:sysClr val="window" lastClr="FFFFFF"/>
      </a:lt1>
      <a:dk2>
        <a:srgbClr val="000000"/>
      </a:dk2>
      <a:lt2>
        <a:srgbClr val="000000"/>
      </a:lt2>
      <a:accent1>
        <a:srgbClr val="0070C0"/>
      </a:accent1>
      <a:accent2>
        <a:srgbClr val="000000"/>
      </a:accent2>
      <a:accent3>
        <a:srgbClr val="000000"/>
      </a:accent3>
      <a:accent4>
        <a:srgbClr val="000000"/>
      </a:accent4>
      <a:accent5>
        <a:srgbClr val="000000"/>
      </a:accent5>
      <a:accent6>
        <a:srgbClr val="000000"/>
      </a:accent6>
      <a:hlink>
        <a:srgbClr val="000000"/>
      </a:hlink>
      <a:folHlink>
        <a:srgbClr val="00000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majorFont>
      <a:minorFont>
        <a:latin typeface="Calibri"/>
        <a:ea typeface=""/>
        <a:cs typeface=""/>
        <a:font script="Grek" typeface=""/>
        <a:font script="Cyrl"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minorFont>
    </a:fontScheme>
    <a:fmtScheme name="Office">
      <a:fillStyleLst>
        <a:solidFill>
          <a:schemeClr val="phClr"/>
        </a:solidFill>
        <a:gradFill rotWithShape="1">
          <a:gsLst>
            <a:gs pos="0">
              <a:schemeClr val="phClr">
                <a:tint val="50000"/>
                <a:shade val="98000"/>
                <a:satMod val="300000"/>
              </a:schemeClr>
            </a:gs>
            <a:gs pos="25000">
              <a:schemeClr val="phClr">
                <a:tint val="37000"/>
                <a:shade val="98000"/>
                <a:satMod val="300000"/>
              </a:schemeClr>
            </a:gs>
            <a:gs pos="100000">
              <a:schemeClr val="phClr">
                <a:tint val="5000"/>
                <a:satMod val="350000"/>
              </a:schemeClr>
            </a:gs>
          </a:gsLst>
          <a:lin ang="16200000" scaled="1"/>
        </a:gradFill>
        <a:gradFill rotWithShape="1">
          <a:gsLst>
            <a:gs pos="0">
              <a:schemeClr val="phClr">
                <a:shade val="75000"/>
                <a:satMod val="160000"/>
              </a:schemeClr>
            </a:gs>
            <a:gs pos="62000">
              <a:schemeClr val="phClr">
                <a:satMod val="125000"/>
              </a:schemeClr>
            </a:gs>
            <a:gs pos="100000">
              <a:schemeClr val="phClr">
                <a:tint val="80000"/>
                <a:satMod val="140000"/>
              </a:schemeClr>
            </a:gs>
          </a:gsLst>
          <a:lin ang="16200000" scaled="0"/>
        </a:gradFill>
      </a:fillStyleLst>
      <a:lnStyleLst>
        <a:ln w="6350" cap="rnd" cmpd="sng" algn="ctr">
          <a:solidFill>
            <a:schemeClr val="ph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63500" dist="25400" dir="5400000">
              <a:srgbClr val="000000">
                <a:alpha val="43137"/>
              </a:srgbClr>
            </a:outerShdw>
          </a:effectLst>
        </a:effectStyle>
        <a:effectStyle>
          <a:effectLst>
            <a:outerShdw blurRad="50800" dist="38100" dir="5400000">
              <a:srgbClr val="000000">
                <a:alpha val="45882"/>
              </a:srgbClr>
            </a:outerShdw>
          </a:effectLst>
          <a:scene3d>
            <a:camera prst="orthographicFront" fov="0">
              <a:rot lat="0" lon="0" rev="0"/>
            </a:camera>
            <a:lightRig rig="contrasting" dir="t">
              <a:rot lat="0" lon="0" rev="16500000"/>
            </a:lightRig>
          </a:scene3d>
          <a:sp3d contourW="12700" prstMaterial="powder">
            <a:bevelT h="50800"/>
            <a:contourClr>
              <a:schemeClr val="phClr"/>
            </a:contourClr>
          </a:sp3d>
        </a:effectStyle>
        <a:effectStyle>
          <a:effectLst>
            <a:reflection blurRad="12700" stA="25000" endPos="28000" dist="38100" dir="5400000" sy="-100000"/>
          </a:effectLst>
          <a:scene3d>
            <a:camera prst="orthographicFront" fov="0">
              <a:rot lat="0" lon="0" rev="0"/>
            </a:camera>
            <a:lightRig rig="threePt" dir="t">
              <a:rot lat="0" lon="0" rev="0"/>
            </a:lightRig>
          </a:scene3d>
          <a:sp3d>
            <a:bevelT w="139700" h="38100"/>
            <a:contourClr>
              <a:schemeClr val="phClr"/>
            </a:contourClr>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A3249F86D173498A7602E13B136FB9" ma:contentTypeVersion="3" ma:contentTypeDescription="Create a new document." ma:contentTypeScope="" ma:versionID="41535d3282b9fa033f82198c60ee1ad1">
  <xsd:schema xmlns:xsd="http://www.w3.org/2001/XMLSchema" xmlns:xs="http://www.w3.org/2001/XMLSchema" xmlns:p="http://schemas.microsoft.com/office/2006/metadata/properties" xmlns:ns2="11c22555-d185-4e3e-9000-0876c0261088" xmlns:ns3="90a05daa-df97-4789-807a-dd85e6af76cd" targetNamespace="http://schemas.microsoft.com/office/2006/metadata/properties" ma:root="true" ma:fieldsID="2cb1a9cf223217d6131169520e4cf527" ns2:_="" ns3:_="">
    <xsd:import namespace="11c22555-d185-4e3e-9000-0876c0261088"/>
    <xsd:import namespace="90a05daa-df97-4789-807a-dd85e6af76cd"/>
    <xsd:element name="properties">
      <xsd:complexType>
        <xsd:sequence>
          <xsd:element name="documentManagement">
            <xsd:complexType>
              <xsd:all>
                <xsd:element ref="ns2:SharedWithUsers" minOccurs="0"/>
                <xsd:element ref="ns2: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c22555-d185-4e3e-9000-0876c026108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a05daa-df97-4789-807a-dd85e6af76cd" elementFormDefault="qualified">
    <xsd:import namespace="http://schemas.microsoft.com/office/2006/documentManagement/types"/>
    <xsd:import namespace="http://schemas.microsoft.com/office/infopath/2007/PartnerControls"/>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Control xmlns="http://schemas.microsoft.com/VisualStudio/2011/storyboarding/control">
  <Id Name="System.Storyboarding.Metro.MetroTileMedium" Revision="1" Stencil="System.Storyboarding.Metro" StencilVersion="0.1"/>
</Control>
</file>

<file path=customXml/item11.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12.xml><?xml version="1.0" encoding="utf-8"?>
<Control xmlns="http://schemas.microsoft.com/VisualStudio/2011/storyboarding/control">
  <Id Name="System.Storyboarding.Metro.MetroTileMedium" Revision="1" Stencil="System.Storyboarding.Metro" StencilVersion="0.1"/>
</Control>
</file>

<file path=customXml/item13.xml><?xml version="1.0" encoding="utf-8"?>
<Control xmlns="http://schemas.microsoft.com/VisualStudio/2011/storyboarding/control">
  <Id Name="System.Storyboarding.Metro.MetroTileMedium" Revision="1" Stencil="System.Storyboarding.Metro" StencilVersion="0.1"/>
</Control>
</file>

<file path=customXml/item14.xml><?xml version="1.0" encoding="utf-8"?>
<Control xmlns="http://schemas.microsoft.com/VisualStudio/2011/storyboarding/control">
  <Id Name="System.Storyboarding.Metro.MetroTileMedium" Revision="1" Stencil="System.Storyboarding.Metro" StencilVersion="0.1"/>
</Control>
</file>

<file path=customXml/item15.xml><?xml version="1.0" encoding="utf-8"?>
<Control xmlns="http://schemas.microsoft.com/VisualStudio/2011/storyboarding/control">
  <Id Name="System.Storyboarding.Metro.MetroTileMedium" Revision="1" Stencil="System.Storyboarding.Metro" StencilVersion="0.1"/>
</Control>
</file>

<file path=customXml/item16.xml><?xml version="1.0" encoding="utf-8"?>
<Control xmlns="http://schemas.microsoft.com/VisualStudio/2011/storyboarding/control">
  <Id Name="System.Storyboarding.Metro.MetroTileMedium" Revision="1" Stencil="System.Storyboarding.Metro" StencilVersion="0.1"/>
</Control>
</file>

<file path=customXml/item17.xml><?xml version="1.0" encoding="utf-8"?>
<p:properties xmlns:p="http://schemas.microsoft.com/office/2006/metadata/properties" xmlns:xsi="http://www.w3.org/2001/XMLSchema-instance" xmlns:pc="http://schemas.microsoft.com/office/infopath/2007/PartnerControls">
  <documentManagement/>
</p:properties>
</file>

<file path=customXml/item18.xml><?xml version="1.0" encoding="utf-8"?>
<Control xmlns="http://schemas.microsoft.com/VisualStudio/2011/storyboarding/control">
  <Id Name="System.Storyboarding.Metro.MetroTileMedium" Revision="1" Stencil="System.Storyboarding.Metro" StencilVersion="0.1"/>
</Control>
</file>

<file path=customXml/item2.xml><?xml version="1.0" encoding="utf-8"?>
<Control xmlns="http://schemas.microsoft.com/VisualStudio/2011/storyboarding/control">
  <Id Name="System.Storyboarding.Metro.MetroTileMedium" Revision="1" Stencil="System.Storyboarding.Metro" StencilVersion="0.1"/>
</Control>
</file>

<file path=customXml/item3.xml><?xml version="1.0" encoding="utf-8"?>
<Control xmlns="http://schemas.microsoft.com/VisualStudio/2011/storyboarding/control">
  <Id Name="9b02dc29-9bf5-4f5a-b3db-dbeef4261eba" RevisionId="83beb46c-889f-4d61-9758-0556245306c8" Stencil="172d6d98-e5c9-42e9-a209-79f7a94bbd38" StencilRevisionId="00000000-0000-0000-0000-000000000000" StencilVersion="0.0"/>
</Control>
</file>

<file path=customXml/item4.xml><?xml version="1.0" encoding="utf-8"?>
<Control xmlns="http://schemas.microsoft.com/VisualStudio/2011/storyboarding/control">
  <Id Name="System.Storyboarding.Metro.MetroTileMedium" Revision="1" Stencil="System.Storyboarding.Metro" StencilVersion="0.1"/>
</Control>
</file>

<file path=customXml/item5.xml><?xml version="1.0" encoding="utf-8"?>
<Control xmlns="http://schemas.microsoft.com/VisualStudio/2011/storyboarding/control">
  <Id Name="System.Storyboarding.Metro.MetroTileMedium" Revision="1" Stencil="System.Storyboarding.Metro" StencilVersion="0.1"/>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System.Storyboarding.Metro.MetroTileMedium" Revision="1" Stencil="System.Storyboarding.Metro" StencilVersion="0.1"/>
</Control>
</file>

<file path=customXml/item8.xml><?xml version="1.0" encoding="utf-8"?>
<Control xmlns="http://schemas.microsoft.com/VisualStudio/2011/storyboarding/control">
  <Id Name="System.Storyboarding.Metro.MetroTileMedium" Revision="1" Stencil="System.Storyboarding.Metro" StencilVersion="0.1"/>
</Control>
</file>

<file path=customXml/item9.xml><?xml version="1.0" encoding="utf-8"?>
<Control xmlns="http://schemas.microsoft.com/VisualStudio/2011/storyboarding/control">
  <Id Name="System.Storyboarding.MetroIcons.Settings" Revision="1" Stencil="System.Storyboarding.MetroIcons" StencilVersion="0.1"/>
</Control>
</file>

<file path=customXml/itemProps1.xml><?xml version="1.0" encoding="utf-8"?>
<ds:datastoreItem xmlns:ds="http://schemas.openxmlformats.org/officeDocument/2006/customXml" ds:itemID="{78D1AFDD-BE7D-4927-BD9E-D772741893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c22555-d185-4e3e-9000-0876c0261088"/>
    <ds:schemaRef ds:uri="90a05daa-df97-4789-807a-dd85e6af76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876D7FB4-C971-498C-8EAB-EB65F3D0B97D}">
  <ds:schemaRefs>
    <ds:schemaRef ds:uri="http://schemas.microsoft.com/VisualStudio/2011/storyboarding/control"/>
  </ds:schemaRefs>
</ds:datastoreItem>
</file>

<file path=customXml/itemProps11.xml><?xml version="1.0" encoding="utf-8"?>
<ds:datastoreItem xmlns:ds="http://schemas.openxmlformats.org/officeDocument/2006/customXml" ds:itemID="{1681631A-64CE-4DA5-B2CA-7DBE68C688BE}">
  <ds:schemaRefs>
    <ds:schemaRef ds:uri="http://schemas.microsoft.com/VisualStudio/2011/storyboarding/control"/>
  </ds:schemaRefs>
</ds:datastoreItem>
</file>

<file path=customXml/itemProps12.xml><?xml version="1.0" encoding="utf-8"?>
<ds:datastoreItem xmlns:ds="http://schemas.openxmlformats.org/officeDocument/2006/customXml" ds:itemID="{28D6B629-08D1-474C-BCA5-8AA863EE4E3D}">
  <ds:schemaRefs>
    <ds:schemaRef ds:uri="http://schemas.microsoft.com/VisualStudio/2011/storyboarding/control"/>
  </ds:schemaRefs>
</ds:datastoreItem>
</file>

<file path=customXml/itemProps13.xml><?xml version="1.0" encoding="utf-8"?>
<ds:datastoreItem xmlns:ds="http://schemas.openxmlformats.org/officeDocument/2006/customXml" ds:itemID="{BD420187-7A83-4B11-892A-32F1FBE922D3}">
  <ds:schemaRefs>
    <ds:schemaRef ds:uri="http://schemas.microsoft.com/VisualStudio/2011/storyboarding/control"/>
  </ds:schemaRefs>
</ds:datastoreItem>
</file>

<file path=customXml/itemProps14.xml><?xml version="1.0" encoding="utf-8"?>
<ds:datastoreItem xmlns:ds="http://schemas.openxmlformats.org/officeDocument/2006/customXml" ds:itemID="{BF680788-4B8F-425D-9CDE-81D276DBF57E}">
  <ds:schemaRefs>
    <ds:schemaRef ds:uri="http://schemas.microsoft.com/VisualStudio/2011/storyboarding/control"/>
  </ds:schemaRefs>
</ds:datastoreItem>
</file>

<file path=customXml/itemProps15.xml><?xml version="1.0" encoding="utf-8"?>
<ds:datastoreItem xmlns:ds="http://schemas.openxmlformats.org/officeDocument/2006/customXml" ds:itemID="{B3508932-779D-4711-99DD-CBCB1232AD18}">
  <ds:schemaRefs>
    <ds:schemaRef ds:uri="http://schemas.microsoft.com/VisualStudio/2011/storyboarding/control"/>
  </ds:schemaRefs>
</ds:datastoreItem>
</file>

<file path=customXml/itemProps16.xml><?xml version="1.0" encoding="utf-8"?>
<ds:datastoreItem xmlns:ds="http://schemas.openxmlformats.org/officeDocument/2006/customXml" ds:itemID="{A75DF891-FB3C-4BD8-9377-76300FA36561}">
  <ds:schemaRefs>
    <ds:schemaRef ds:uri="http://schemas.microsoft.com/VisualStudio/2011/storyboarding/control"/>
  </ds:schemaRefs>
</ds:datastoreItem>
</file>

<file path=customXml/itemProps17.xml><?xml version="1.0" encoding="utf-8"?>
<ds:datastoreItem xmlns:ds="http://schemas.openxmlformats.org/officeDocument/2006/customXml" ds:itemID="{8A7DBCFF-DDCC-4E9B-9E7A-EF469DAC8906}">
  <ds:schemaRefs>
    <ds:schemaRef ds:uri="http://purl.org/dc/dcmitype/"/>
    <ds:schemaRef ds:uri="http://schemas.microsoft.com/office/2006/documentManagement/types"/>
    <ds:schemaRef ds:uri="11c22555-d185-4e3e-9000-0876c0261088"/>
    <ds:schemaRef ds:uri="http://purl.org/dc/elements/1.1/"/>
    <ds:schemaRef ds:uri="http://schemas.microsoft.com/office/2006/metadata/properties"/>
    <ds:schemaRef ds:uri="90a05daa-df97-4789-807a-dd85e6af76cd"/>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18.xml><?xml version="1.0" encoding="utf-8"?>
<ds:datastoreItem xmlns:ds="http://schemas.openxmlformats.org/officeDocument/2006/customXml" ds:itemID="{30140486-D33B-4C67-9392-F85CF7D6F939}">
  <ds:schemaRefs>
    <ds:schemaRef ds:uri="http://schemas.microsoft.com/VisualStudio/2011/storyboarding/control"/>
  </ds:schemaRefs>
</ds:datastoreItem>
</file>

<file path=customXml/itemProps2.xml><?xml version="1.0" encoding="utf-8"?>
<ds:datastoreItem xmlns:ds="http://schemas.openxmlformats.org/officeDocument/2006/customXml" ds:itemID="{92A5FDED-6EB8-4F49-8BB1-E5969AF3160F}">
  <ds:schemaRefs>
    <ds:schemaRef ds:uri="http://schemas.microsoft.com/VisualStudio/2011/storyboarding/control"/>
  </ds:schemaRefs>
</ds:datastoreItem>
</file>

<file path=customXml/itemProps3.xml><?xml version="1.0" encoding="utf-8"?>
<ds:datastoreItem xmlns:ds="http://schemas.openxmlformats.org/officeDocument/2006/customXml" ds:itemID="{E048EE83-99E2-4885-B4A4-57AE1DE4C310}">
  <ds:schemaRefs>
    <ds:schemaRef ds:uri="http://schemas.microsoft.com/VisualStudio/2011/storyboarding/control"/>
  </ds:schemaRefs>
</ds:datastoreItem>
</file>

<file path=customXml/itemProps4.xml><?xml version="1.0" encoding="utf-8"?>
<ds:datastoreItem xmlns:ds="http://schemas.openxmlformats.org/officeDocument/2006/customXml" ds:itemID="{9CB0BF00-98F4-4452-B0F7-45E2A261E90A}">
  <ds:schemaRefs>
    <ds:schemaRef ds:uri="http://schemas.microsoft.com/VisualStudio/2011/storyboarding/control"/>
  </ds:schemaRefs>
</ds:datastoreItem>
</file>

<file path=customXml/itemProps5.xml><?xml version="1.0" encoding="utf-8"?>
<ds:datastoreItem xmlns:ds="http://schemas.openxmlformats.org/officeDocument/2006/customXml" ds:itemID="{D4BB149C-6C58-489B-AB95-457220E02285}">
  <ds:schemaRefs>
    <ds:schemaRef ds:uri="http://schemas.microsoft.com/VisualStudio/2011/storyboarding/control"/>
  </ds:schemaRefs>
</ds:datastoreItem>
</file>

<file path=customXml/itemProps6.xml><?xml version="1.0" encoding="utf-8"?>
<ds:datastoreItem xmlns:ds="http://schemas.openxmlformats.org/officeDocument/2006/customXml" ds:itemID="{07485E43-38F8-44D5-86C5-802FB363034E}">
  <ds:schemaRefs>
    <ds:schemaRef ds:uri="http://schemas.microsoft.com/sharepoint/v3/contenttype/forms"/>
  </ds:schemaRefs>
</ds:datastoreItem>
</file>

<file path=customXml/itemProps7.xml><?xml version="1.0" encoding="utf-8"?>
<ds:datastoreItem xmlns:ds="http://schemas.openxmlformats.org/officeDocument/2006/customXml" ds:itemID="{44A7A95A-C221-48E8-BC3C-1AF0129A898F}">
  <ds:schemaRefs>
    <ds:schemaRef ds:uri="http://schemas.microsoft.com/VisualStudio/2011/storyboarding/control"/>
  </ds:schemaRefs>
</ds:datastoreItem>
</file>

<file path=customXml/itemProps8.xml><?xml version="1.0" encoding="utf-8"?>
<ds:datastoreItem xmlns:ds="http://schemas.openxmlformats.org/officeDocument/2006/customXml" ds:itemID="{9BB9FDF7-769D-43A0-AAE0-41E383520E64}">
  <ds:schemaRefs>
    <ds:schemaRef ds:uri="http://schemas.microsoft.com/VisualStudio/2011/storyboarding/control"/>
  </ds:schemaRefs>
</ds:datastoreItem>
</file>

<file path=customXml/itemProps9.xml><?xml version="1.0" encoding="utf-8"?>
<ds:datastoreItem xmlns:ds="http://schemas.openxmlformats.org/officeDocument/2006/customXml" ds:itemID="{EE5540A9-17F6-4CF1-B922-0DD638649A0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Phidiax</Template>
  <TotalTime>0</TotalTime>
  <Words>1327</Words>
  <Application>Microsoft Office PowerPoint</Application>
  <PresentationFormat>On-screen Show (4:3)</PresentationFormat>
  <Paragraphs>301</Paragraphs>
  <Slides>27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 BERKLEY</vt:lpstr>
      <vt:lpstr>Calibri</vt:lpstr>
      <vt:lpstr>Tw Cen MT</vt:lpstr>
      <vt:lpstr>Wingdings</vt:lpstr>
      <vt:lpstr>Wingdings 2</vt:lpstr>
      <vt:lpstr>Median</vt:lpstr>
      <vt:lpstr>Microservices and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2013-03-18T23:40:40Z</dcterms:created>
  <dcterms:modified xsi:type="dcterms:W3CDTF">2017-04-20T18:32:22Z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ContentTypeId">
    <vt:lpwstr>0x01010008A3249F86D173498A7602E13B136FB9</vt:lpwstr>
  </property>
  <property fmtid="{D5CDD505-2E9C-101B-9397-08002B2CF9AE}" pid="5" name="Order">
    <vt:r8>9400</vt:r8>
  </property>
  <property fmtid="{D5CDD505-2E9C-101B-9397-08002B2CF9AE}" pid="6" name="_CopySource">
    <vt:lpwstr>https://phidiax.sharepoint.com/Shared Documents/Media Templates/Phidiax - PPT Template.pptx</vt:lpwstr>
  </property>
  <property fmtid="{D5CDD505-2E9C-101B-9397-08002B2CF9AE}" pid="7" name="xd_ProgID">
    <vt:lpwstr/>
  </property>
  <property fmtid="{D5CDD505-2E9C-101B-9397-08002B2CF9AE}" pid="8" name="TemplateUrl">
    <vt:lpwstr/>
  </property>
</Properties>
</file>